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  <p:sldMasterId id="2147483750" r:id="rId2"/>
  </p:sldMasterIdLst>
  <p:notesMasterIdLst>
    <p:notesMasterId r:id="rId15"/>
  </p:notesMasterIdLst>
  <p:sldIdLst>
    <p:sldId id="345" r:id="rId3"/>
    <p:sldId id="348" r:id="rId4"/>
    <p:sldId id="353" r:id="rId5"/>
    <p:sldId id="347" r:id="rId6"/>
    <p:sldId id="352" r:id="rId7"/>
    <p:sldId id="349" r:id="rId8"/>
    <p:sldId id="354" r:id="rId9"/>
    <p:sldId id="357" r:id="rId10"/>
    <p:sldId id="356" r:id="rId11"/>
    <p:sldId id="334" r:id="rId12"/>
    <p:sldId id="358" r:id="rId13"/>
    <p:sldId id="3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FFCC99"/>
    <a:srgbClr val="FFCC66"/>
    <a:srgbClr val="FFCC00"/>
    <a:srgbClr val="CC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52" autoAdjust="0"/>
    <p:restoredTop sz="94713" autoAdjust="0"/>
  </p:normalViewPr>
  <p:slideViewPr>
    <p:cSldViewPr>
      <p:cViewPr>
        <p:scale>
          <a:sx n="77" d="100"/>
          <a:sy n="77" d="100"/>
        </p:scale>
        <p:origin x="-1502" y="-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CD2EE-A1ED-4884-8DD5-262A21933866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AE4DB-9186-4017-A84F-4828015DD9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829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95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29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9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7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7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97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7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7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297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8297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7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98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298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298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9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98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34A0744C-413E-4B9D-8E3B-50592DC25B0D}" type="datetimeFigureOut">
              <a:rPr lang="ru-RU"/>
              <a:pPr/>
              <a:t>06.12.2016</a:t>
            </a:fld>
            <a:endParaRPr lang="ru-RU"/>
          </a:p>
        </p:txBody>
      </p:sp>
      <p:sp>
        <p:nvSpPr>
          <p:cNvPr id="8298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45C129-CE42-498F-8C15-802BD8658A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F9D9AA-A27E-49D0-A295-C0885EF0C709}" type="datetimeFigureOut">
              <a:rPr lang="ru-RU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D3E4A-10A2-4788-8DCF-F071E2D604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5903F-54EC-4507-9F5F-5B73EAE0B1F1}" type="datetimeFigureOut">
              <a:rPr lang="ru-RU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3258F-0925-4E13-A537-AD2158018B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26BC-CA39-44BB-98F4-9E4BD187E073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7E050-57D1-42B5-81BD-0E7E09FF7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2EFE34-F6E0-4F1A-B434-620FBDBAABDD}" type="datetimeFigureOut">
              <a:rPr lang="ru-RU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4DDF8-B19C-4E40-A9AC-40AC7B8CA9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13E089-057B-4136-BA1A-DADD69AF2B12}" type="datetimeFigureOut">
              <a:rPr lang="ru-RU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58667-7BB7-46C2-A426-87DCF34539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5FFAC-41BF-4195-B6BD-E2FDF2545F01}" type="datetimeFigureOut">
              <a:rPr lang="ru-RU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00A8-72E8-471C-90FF-F3BC907FF4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ADBB5D-D197-4FAF-AA6B-8F080E08E432}" type="datetimeFigureOut">
              <a:rPr lang="ru-RU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3736B-909A-41B4-AF09-3836ED1AD4C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9B143-FDB6-4759-968A-4AF58AF84CB1}" type="datetimeFigureOut">
              <a:rPr lang="ru-RU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B2FA3-8EF6-4358-A46A-C300400669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8B97E5-F46E-4E39-BFEF-18E1E8C55EDC}" type="datetimeFigureOut">
              <a:rPr lang="ru-RU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B3903-07E7-4C3F-A105-DD73ECD0C0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54A93-E205-4596-8B4B-6F1F411CDC34}" type="datetimeFigureOut">
              <a:rPr lang="ru-RU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9B759-D1B5-4F7D-BFE0-AD7B5F489F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6632AE-9EB9-463F-937B-F2D7DEDD4F06}" type="datetimeFigureOut">
              <a:rPr lang="ru-RU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9C9992-F890-49DE-9884-791B91436E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819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192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19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4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94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95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195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8195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5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195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195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19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4AC523A-FA45-42A6-953A-727E269551C4}" type="datetimeFigureOut">
              <a:rPr lang="ru-RU"/>
              <a:pPr/>
              <a:t>06.12.2016</a:t>
            </a:fld>
            <a:endParaRPr lang="ru-RU"/>
          </a:p>
        </p:txBody>
      </p:sp>
      <p:sp>
        <p:nvSpPr>
          <p:cNvPr id="819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19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E7FAE85E-FA0E-4C21-A9E2-A0BE3C949AC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819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270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524886-5B50-4347-855A-C3BD438A6310}" type="datetimeFigureOut">
              <a:rPr lang="ru-RU"/>
              <a:pPr>
                <a:defRPr/>
              </a:pPr>
              <a:t>06.12.2016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8E5F1D-D75D-4B7B-BA13-D25D53C9B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259715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Региональный опыт развития системы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(в рамках реализации Указа Президента Российской Федерации от 7 мая 2012 года № 599 «О мерах                                   по реализации государственной политики в области образования и науки»)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Userr\Desktop\Фотки\велокросс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365104"/>
            <a:ext cx="24127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r\Desktop\Фотки\фото 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81128"/>
            <a:ext cx="18002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2008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Конкурсные мероприятия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862165"/>
          </a:xfrm>
        </p:spPr>
        <p:txBody>
          <a:bodyPr/>
          <a:lstStyle/>
          <a:p>
            <a:pPr marL="0" indent="358775" algn="just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 2016 году в Орловской области в сфере образования для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детей и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молодежи проведено около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1100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конкурсных мероприятия творческой, спортивной, экологической, технической и военно-патриотической направленностей муниципального и регионального уровней, в которых приняли участие более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63 000 человек.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 олимпиадах и конкурсах межрегионального,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всероссийского и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международного уровней участвовало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13 894 обучающихся.</a:t>
            </a:r>
            <a:endParaRPr lang="ru-RU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/>
          </a:p>
        </p:txBody>
      </p:sp>
      <p:pic>
        <p:nvPicPr>
          <p:cNvPr id="3077" name="Picture 5" descr="C:\Users\Userr\Desktop\Фотки\Автопробе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509120"/>
            <a:ext cx="2344968" cy="1728192"/>
          </a:xfrm>
          <a:prstGeom prst="rect">
            <a:avLst/>
          </a:prstGeom>
          <a:noFill/>
        </p:spPr>
      </p:pic>
      <p:pic>
        <p:nvPicPr>
          <p:cNvPr id="7" name="Picture 5" descr="C:\Users\евросеть\Desktop\Фотки\фото\художество\DSC099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221088"/>
            <a:ext cx="214968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User\Pictures\Солнечный\9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221088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Конкурсы профессионального мастерства педагогов дополнительного образования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8149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целях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квалификации педагогических работников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системы дополнительного образования региона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ежегодно проводятся конкурсы профессионального мастерства: «Сердце отдаю детям», «Творческий поиск», «Воспитать человека», конкурс авторских образовательных программ дополнительного образования детей.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r\Downloads\245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149080"/>
            <a:ext cx="2664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r\Downloads\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293096"/>
            <a:ext cx="3240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сердцеотдаю.рф/sites/default/files/uploads/gallery/img_0636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509120"/>
            <a:ext cx="273630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Приоритетные направления развития системы дополнительного образования Орловской области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430117"/>
          </a:xfrm>
        </p:spPr>
        <p:txBody>
          <a:bodyPr/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увеличение охвата детей программами дополнительного образования;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обеспечение доступности дополнительного образования;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качества содержания дополнительного образования детей,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организационных форм, методов и технологий; 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совершенствование материально-технической базы учреждений дополнительного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</a:p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повышение престижа профессии педагога дополнительного образования.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Нормативно-правовое обеспечение развития системы дополнительного образования Орловской области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4752528"/>
          </a:xfrm>
        </p:spPr>
        <p:txBody>
          <a:bodyPr/>
          <a:lstStyle/>
          <a:p>
            <a:pPr marL="0" indent="358775" algn="just"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Орловской области от 29 марта                     2013 года № 132-р об утверждении Плана мероприятий («Дорожная карта») «Изменения в отраслях социальной сферы, направленные на повышение эффективности образования в Орловской области»;</a:t>
            </a:r>
          </a:p>
          <a:p>
            <a:pPr marL="0" indent="358775" algn="just"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подпрограммы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государственной программы Орловской области «Образование в Орловской области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marL="0" indent="358775"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Развитие системы дошкольного, общего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образования 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детей и молодежи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0" indent="358775" algn="just"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воспитательной работы в образовательных организациях Орловской области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0" indent="358775" algn="just"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от 5 июня                  2015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601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«Об утверждении регионального плана мероприятий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по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реализации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Концепции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дополнительного образования детей»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spcBef>
                <a:spcPts val="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приказ Департамента образования Орловской области от 17 мая 2016 года                 № 777 «Об утверждении регионального плана мероприятий по реализации Стратегии развития воспитания»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108012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Система дополнительного образования Орловской области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2880320"/>
          </a:xfrm>
        </p:spPr>
        <p:txBody>
          <a:bodyPr/>
          <a:lstStyle/>
          <a:p>
            <a:pPr marL="0" indent="358775"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Система дополнительного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образования детей Орловской области представлена 122 образовательными организациями,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               в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которых обучается более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тысяч человек. </a:t>
            </a:r>
          </a:p>
          <a:p>
            <a:pPr marL="0" indent="358775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Picture 6" descr="C:\Users\Userr\Desktop\Фотки\DSCN1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581128"/>
            <a:ext cx="295232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 descr="C:\Users\Userr\Desktop\Фотки\День побе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81128"/>
            <a:ext cx="2611053" cy="1944216"/>
          </a:xfrm>
          <a:prstGeom prst="rect">
            <a:avLst/>
          </a:prstGeom>
          <a:noFill/>
        </p:spPr>
      </p:pic>
      <p:pic>
        <p:nvPicPr>
          <p:cNvPr id="14" name="Picture 2" descr="C:\Users\User\Pictures\Солнечный\6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4581128"/>
            <a:ext cx="230460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1799927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Направления деятельности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Орловской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1988840"/>
            <a:ext cx="7848871" cy="396044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техническое; </a:t>
            </a:r>
            <a:endParaRPr lang="ru-RU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физкультурно-спортивное; </a:t>
            </a:r>
            <a:endParaRPr lang="ru-RU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художественное; </a:t>
            </a:r>
            <a:endParaRPr lang="ru-RU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туристско-краеведческое; </a:t>
            </a:r>
            <a:endParaRPr lang="ru-RU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социально-педагогическое; </a:t>
            </a:r>
            <a:endParaRPr lang="ru-RU" dirty="0" smtClean="0"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естественнонаучное</a:t>
            </a:r>
            <a:r>
              <a:rPr lang="ru-RU" dirty="0" smtClean="0">
                <a:solidFill>
                  <a:schemeClr val="bg2"/>
                </a:solidFill>
                <a:effectLst/>
              </a:rPr>
              <a:t>.</a:t>
            </a:r>
            <a:endParaRPr lang="ru-RU" dirty="0" smtClean="0">
              <a:solidFill>
                <a:schemeClr val="bg2"/>
              </a:solidFill>
              <a:effectLst/>
            </a:endParaRPr>
          </a:p>
          <a:p>
            <a:pPr algn="ctr">
              <a:buFont typeface="Wingdings" pitchFamily="2" charset="2"/>
              <a:buNone/>
              <a:defRPr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711027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Динамика роста охвата детей </a:t>
            </a:r>
            <a:br>
              <a:rPr lang="ru-RU" sz="32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 возрасте 5–18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лет программами дополнительного образования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636912"/>
          <a:ext cx="8136904" cy="2680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240"/>
                <a:gridCol w="1997240"/>
                <a:gridCol w="1997240"/>
                <a:gridCol w="2145184"/>
              </a:tblGrid>
              <a:tr h="122413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2013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</a:p>
                  </a:txBody>
                  <a:tcPr marL="68580" marR="68580" marT="0" marB="0" anchor="ctr"/>
                </a:tc>
              </a:tr>
              <a:tr h="1456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/>
                          <a:ea typeface="Times New Roman"/>
                          <a:cs typeface="Times New Roman"/>
                        </a:rPr>
                        <a:t>67 %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/>
                          <a:ea typeface="Times New Roman"/>
                          <a:cs typeface="Times New Roman"/>
                        </a:rPr>
                        <a:t>68 %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/>
                          <a:ea typeface="Times New Roman"/>
                          <a:cs typeface="Times New Roman"/>
                        </a:rPr>
                        <a:t>69 %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latin typeface="Times New Roman"/>
                          <a:ea typeface="Times New Roman"/>
                          <a:cs typeface="Times New Roman"/>
                        </a:rPr>
                        <a:t>70 %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7813"/>
            <a:ext cx="8856984" cy="1206971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Ресурсные центры системы дополнительного образования Орловской области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28800"/>
            <a:ext cx="8568952" cy="4718149"/>
          </a:xfrm>
        </p:spPr>
        <p:txBody>
          <a:bodyPr/>
          <a:lstStyle/>
          <a:p>
            <a:pPr marL="0" indent="358775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Методическую функцию в системе дополнительного образования осуществляют три бюджетных учреждения Орловской области дополнительного образования, являющиеся региональными ресурсными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центрами: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БУ ОО ДО «Дворец пионеров 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школьников                               имени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Ю. А. Гагарина»; </a:t>
            </a:r>
          </a:p>
          <a:p>
            <a:pPr marL="0" indent="358775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БУ ОО ДО «Орловская станция юных натуралистов»;</a:t>
            </a:r>
          </a:p>
          <a:p>
            <a:pPr marL="0" indent="358775" algn="just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БУ ОО ДО «Центр детского (юношеского) технического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творчества,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туризма и экскурсий».</a:t>
            </a:r>
          </a:p>
          <a:p>
            <a:pPr marL="0" indent="358775" algn="just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229600" cy="936104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 ОО ДО «Дворец пионеров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школьников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имени Ю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А. Гагарина»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256584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Центром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системы дополнительного образования Орловской области является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БУ ОО ДО «Дворец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пионеров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школьников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имени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Ю. А. Гагарина»,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который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посещают  3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550 детей, занимающихся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объединениях.</a:t>
            </a: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Педагогами учреждения ведется активная работа  с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областным детским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активом.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образовательной организацией проводятся:</a:t>
            </a: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областной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конкурс-выставка художественного и декоративного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творчества</a:t>
            </a: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«Орловская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палитра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областной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конкурс театральных коллективов «Весенние фантазии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областной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литературно-творческий конкурс «Я люблю тебя, Россия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!»;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областной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конкурс хореографических коллективов «Веснушки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финал областной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военно-спортивной игры «Зарница».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pPr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r\Downloads\9d81949d0131262347c6e763b00e877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229200"/>
            <a:ext cx="201622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Userr\Downloads\72f0de0cb69f3379be6dac46f4ba1b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229200"/>
            <a:ext cx="194421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r\Downloads\11ce64b1c5f41dbe99887b4df67c0ce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5229200"/>
            <a:ext cx="204318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ownloads\15-09-2015_12-44-58\pRWC5ub80Q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1" y="5225942"/>
            <a:ext cx="2304256" cy="1470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r\Downloads\7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592288" cy="2016224"/>
          </a:xfrm>
          <a:prstGeom prst="rect">
            <a:avLst/>
          </a:prstGeom>
          <a:noFill/>
        </p:spPr>
      </p:pic>
      <p:pic>
        <p:nvPicPr>
          <p:cNvPr id="6" name="Рисунок 5" descr="C:\Users\Userr\Downloads\DSCI0007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149080"/>
            <a:ext cx="288032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398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 ОО ДО  «Орловская станция юных                         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натуралистов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640960" cy="5112568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 ДО  «Орловская станция юных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натуралистов» является координатором работы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природоохранной деятельности образовательных             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организаций Орловской области.           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В регионе действуют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93 кружка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             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биологической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направленности с общей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численностью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1253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человека.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Итогом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 по экологическому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воспитанию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школьников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является проведение ежегодного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конкурса юных исследователей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окружающей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среды, областного смотра трудовых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природоохранных объединений школьников,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областного конкурса ученических                                   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производственных  бригад.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r\Downloads\DSC_02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 ОО ДО «Центр детского (юношеского) технического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творчества, туризма 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экскурсий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30725"/>
          </a:xfrm>
        </p:spPr>
        <p:txBody>
          <a:bodyPr/>
          <a:lstStyle/>
          <a:p>
            <a:pPr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БУ ОО ДО «Центр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детского (юношеского)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технического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творчества, туризма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и    экскурсий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многопрофильная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образовательная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организация,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 в объединениях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которой занимаются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just"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   1680 воспитанников. </a:t>
            </a:r>
          </a:p>
          <a:p>
            <a:pPr>
              <a:spcBef>
                <a:spcPts val="0"/>
              </a:spcBef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учреждением проводятся: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областные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соревнования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авиаконструкторов;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конкурс-фестиваль «Безопасное колесо»;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региональные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соревнования «Школа безопасности»;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областной смотр-конкурс лучших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музеев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образовательных организаций.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 descr="C:\Users\Userr\Downloads\DSC_0368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085184"/>
            <a:ext cx="23042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Userr\Downloads\DSCN338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429000"/>
            <a:ext cx="23042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2647</TotalTime>
  <Words>675</Words>
  <Application>Microsoft Office PowerPoint</Application>
  <PresentationFormat>Экран (4:3)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Глобус</vt:lpstr>
      <vt:lpstr>Апекс</vt:lpstr>
      <vt:lpstr>  Региональный опыт развития системы дополнительного образования детей  (в рамках реализации Указа Президента Российской Федерации от 7 мая 2012 года № 599 «О мерах                                   по реализации государственной политики в области образования и науки»)</vt:lpstr>
      <vt:lpstr>Нормативно-правовое обеспечение развития системы дополнительного образования Орловской области</vt:lpstr>
      <vt:lpstr>Система дополнительного образования Орловской области</vt:lpstr>
      <vt:lpstr>Направления деятельности  учреждений дополнительного образования   Орловской области</vt:lpstr>
      <vt:lpstr>Динамика роста охвата детей  в возрасте 5–18 лет программами дополнительного образования</vt:lpstr>
      <vt:lpstr>Ресурсные центры системы дополнительного образования Орловской области</vt:lpstr>
      <vt:lpstr>БУ ОО ДО «Дворец пионеров                          и школьников имени Ю. А. Гагарина»</vt:lpstr>
      <vt:lpstr>БУ ОО ДО  «Орловская станция юных                             натуралистов»</vt:lpstr>
      <vt:lpstr>БУ ОО ДО «Центр детского (юношеского) технического творчества, туризма                            и экскурсий»</vt:lpstr>
      <vt:lpstr>Конкурсные мероприятия</vt:lpstr>
      <vt:lpstr>Конкурсы профессионального мастерства педагогов дополнительного образования</vt:lpstr>
      <vt:lpstr>Приоритетные направления развития системы дополнительного образования Орловской области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Userr</cp:lastModifiedBy>
  <cp:revision>198</cp:revision>
  <dcterms:created xsi:type="dcterms:W3CDTF">2011-11-18T05:34:33Z</dcterms:created>
  <dcterms:modified xsi:type="dcterms:W3CDTF">2016-12-06T17:34:47Z</dcterms:modified>
</cp:coreProperties>
</file>