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73" r:id="rId3"/>
    <p:sldId id="274" r:id="rId4"/>
    <p:sldId id="275" r:id="rId5"/>
    <p:sldId id="265" r:id="rId6"/>
    <p:sldId id="277" r:id="rId7"/>
    <p:sldId id="297" r:id="rId8"/>
    <p:sldId id="298" r:id="rId9"/>
    <p:sldId id="301" r:id="rId10"/>
    <p:sldId id="299" r:id="rId11"/>
    <p:sldId id="300" r:id="rId12"/>
    <p:sldId id="302" r:id="rId13"/>
    <p:sldId id="303" r:id="rId14"/>
    <p:sldId id="304" r:id="rId15"/>
    <p:sldId id="305" r:id="rId16"/>
    <p:sldId id="272" r:id="rId17"/>
    <p:sldId id="260" r:id="rId18"/>
    <p:sldId id="269" r:id="rId19"/>
    <p:sldId id="276" r:id="rId20"/>
    <p:sldId id="279" r:id="rId21"/>
    <p:sldId id="281" r:id="rId22"/>
    <p:sldId id="280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6" d="100"/>
          <a:sy n="66" d="100"/>
        </p:scale>
        <p:origin x="-16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FB996-0CAF-4B89-9C4A-0F5E7A65587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CE33D-A9C2-467A-BE0F-DC8E4823FE85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Соответствие текущих отметок результатам внешних оценочных процедур</a:t>
          </a:r>
          <a:endParaRPr lang="ru-RU" sz="1600" b="1" dirty="0">
            <a:solidFill>
              <a:schemeClr val="bg1"/>
            </a:solidFill>
          </a:endParaRPr>
        </a:p>
      </dgm:t>
    </dgm:pt>
    <dgm:pt modelId="{C19091DE-CD51-46AF-A28D-419185A546A4}" type="parTrans" cxnId="{2AA79F4E-92CF-4E4C-8AC9-8F06F62B65DF}">
      <dgm:prSet/>
      <dgm:spPr/>
      <dgm:t>
        <a:bodyPr/>
        <a:lstStyle/>
        <a:p>
          <a:endParaRPr lang="ru-RU"/>
        </a:p>
      </dgm:t>
    </dgm:pt>
    <dgm:pt modelId="{5377C5FF-28AF-4971-86E6-E5E4BF680A02}" type="sibTrans" cxnId="{2AA79F4E-92CF-4E4C-8AC9-8F06F62B65DF}">
      <dgm:prSet/>
      <dgm:spPr/>
      <dgm:t>
        <a:bodyPr/>
        <a:lstStyle/>
        <a:p>
          <a:endParaRPr lang="ru-RU"/>
        </a:p>
      </dgm:t>
    </dgm:pt>
    <dgm:pt modelId="{CC8AA706-E4A4-4511-B2A4-E3A6740DD816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Реальная (объективная) оценка знаний</a:t>
          </a:r>
          <a:endParaRPr lang="ru-RU" sz="1600" b="1" dirty="0"/>
        </a:p>
      </dgm:t>
    </dgm:pt>
    <dgm:pt modelId="{BA3204FF-4796-470C-ADB7-A83C18D85837}" type="parTrans" cxnId="{57CA1EB4-5742-4CF6-8DF8-342DD523979B}">
      <dgm:prSet/>
      <dgm:spPr/>
      <dgm:t>
        <a:bodyPr/>
        <a:lstStyle/>
        <a:p>
          <a:endParaRPr lang="ru-RU"/>
        </a:p>
      </dgm:t>
    </dgm:pt>
    <dgm:pt modelId="{BE3307A6-75D5-4DD3-9B81-11F534D8004A}" type="sibTrans" cxnId="{57CA1EB4-5742-4CF6-8DF8-342DD523979B}">
      <dgm:prSet/>
      <dgm:spPr/>
      <dgm:t>
        <a:bodyPr/>
        <a:lstStyle/>
        <a:p>
          <a:endParaRPr lang="ru-RU"/>
        </a:p>
      </dgm:t>
    </dgm:pt>
    <dgm:pt modelId="{B1F4A880-960B-40DC-8F65-F39E3EA2A2DB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Точный прогноз внешних независимых результатов</a:t>
          </a:r>
          <a:endParaRPr lang="ru-RU" sz="1600" b="1" dirty="0"/>
        </a:p>
      </dgm:t>
    </dgm:pt>
    <dgm:pt modelId="{9FB55376-3338-4ACD-96C6-EAC61EFCECAD}" type="parTrans" cxnId="{3AEF5837-B1B6-403E-9C59-51EA34EC8A8C}">
      <dgm:prSet/>
      <dgm:spPr/>
      <dgm:t>
        <a:bodyPr/>
        <a:lstStyle/>
        <a:p>
          <a:endParaRPr lang="ru-RU"/>
        </a:p>
      </dgm:t>
    </dgm:pt>
    <dgm:pt modelId="{D53D8D00-3D07-4A25-B171-59C4F947D7E2}" type="sibTrans" cxnId="{3AEF5837-B1B6-403E-9C59-51EA34EC8A8C}">
      <dgm:prSet/>
      <dgm:spPr/>
      <dgm:t>
        <a:bodyPr/>
        <a:lstStyle/>
        <a:p>
          <a:endParaRPr lang="ru-RU"/>
        </a:p>
      </dgm:t>
    </dgm:pt>
    <dgm:pt modelId="{99E814DF-F9BA-4333-822F-940E9118742E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Доверие учащихся и их родителей к школьным отметкам</a:t>
          </a:r>
          <a:endParaRPr lang="ru-RU" sz="1800" b="1" dirty="0"/>
        </a:p>
      </dgm:t>
    </dgm:pt>
    <dgm:pt modelId="{9DC08A2A-A1E8-4DD9-B9D1-CBC1708D7C71}" type="parTrans" cxnId="{FD00975C-2208-4900-BFC1-F50350072034}">
      <dgm:prSet/>
      <dgm:spPr/>
      <dgm:t>
        <a:bodyPr/>
        <a:lstStyle/>
        <a:p>
          <a:endParaRPr lang="ru-RU"/>
        </a:p>
      </dgm:t>
    </dgm:pt>
    <dgm:pt modelId="{4D618457-04A7-4839-B59C-48CBA233C07A}" type="sibTrans" cxnId="{FD00975C-2208-4900-BFC1-F50350072034}">
      <dgm:prSet/>
      <dgm:spPr/>
      <dgm:t>
        <a:bodyPr/>
        <a:lstStyle/>
        <a:p>
          <a:endParaRPr lang="ru-RU"/>
        </a:p>
      </dgm:t>
    </dgm:pt>
    <dgm:pt modelId="{5F42FACF-8DB4-498B-991F-0FCBAA6DEFB0}" type="pres">
      <dgm:prSet presAssocID="{7A5FB996-0CAF-4B89-9C4A-0F5E7A6558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FF209-F1D6-468E-AA82-1324693E0B3B}" type="pres">
      <dgm:prSet presAssocID="{99E814DF-F9BA-4333-822F-940E9118742E}" presName="boxAndChildren" presStyleCnt="0"/>
      <dgm:spPr/>
    </dgm:pt>
    <dgm:pt modelId="{1897FE1B-1BA0-43FC-AF08-8023312A0F14}" type="pres">
      <dgm:prSet presAssocID="{99E814DF-F9BA-4333-822F-940E9118742E}" presName="parentTextBox" presStyleLbl="node1" presStyleIdx="0" presStyleCnt="4" custLinFactNeighborX="-2265" custLinFactNeighborY="4407"/>
      <dgm:spPr/>
      <dgm:t>
        <a:bodyPr/>
        <a:lstStyle/>
        <a:p>
          <a:endParaRPr lang="ru-RU"/>
        </a:p>
      </dgm:t>
    </dgm:pt>
    <dgm:pt modelId="{11323A06-98BA-4580-92B3-5B175ED0E90B}" type="pres">
      <dgm:prSet presAssocID="{D53D8D00-3D07-4A25-B171-59C4F947D7E2}" presName="sp" presStyleCnt="0"/>
      <dgm:spPr/>
    </dgm:pt>
    <dgm:pt modelId="{7773FD2E-5ABC-4FD4-A54E-608D9010EC74}" type="pres">
      <dgm:prSet presAssocID="{B1F4A880-960B-40DC-8F65-F39E3EA2A2DB}" presName="arrowAndChildren" presStyleCnt="0"/>
      <dgm:spPr/>
    </dgm:pt>
    <dgm:pt modelId="{BC29A360-B459-4BC1-9291-3EF170C0C0EB}" type="pres">
      <dgm:prSet presAssocID="{B1F4A880-960B-40DC-8F65-F39E3EA2A2D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EED91D3-837D-4ABB-8230-D74BC05AED2A}" type="pres">
      <dgm:prSet presAssocID="{BE3307A6-75D5-4DD3-9B81-11F534D8004A}" presName="sp" presStyleCnt="0"/>
      <dgm:spPr/>
    </dgm:pt>
    <dgm:pt modelId="{1D8AAA95-C5D9-4B0E-A86B-59E3187C50DE}" type="pres">
      <dgm:prSet presAssocID="{CC8AA706-E4A4-4511-B2A4-E3A6740DD816}" presName="arrowAndChildren" presStyleCnt="0"/>
      <dgm:spPr/>
    </dgm:pt>
    <dgm:pt modelId="{54164748-9A3B-4D5A-9F2D-F4551B8C02F1}" type="pres">
      <dgm:prSet presAssocID="{CC8AA706-E4A4-4511-B2A4-E3A6740DD81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6650E79-EC76-4A7D-91F3-F4133F525A0E}" type="pres">
      <dgm:prSet presAssocID="{5377C5FF-28AF-4971-86E6-E5E4BF680A02}" presName="sp" presStyleCnt="0"/>
      <dgm:spPr/>
    </dgm:pt>
    <dgm:pt modelId="{B3DB668A-0E4F-45ED-9DB6-A765564C0B97}" type="pres">
      <dgm:prSet presAssocID="{E25CE33D-A9C2-467A-BE0F-DC8E4823FE85}" presName="arrowAndChildren" presStyleCnt="0"/>
      <dgm:spPr/>
    </dgm:pt>
    <dgm:pt modelId="{045BB7CC-5C6E-4CB1-8FBC-0D8FB73A6A08}" type="pres">
      <dgm:prSet presAssocID="{E25CE33D-A9C2-467A-BE0F-DC8E4823FE85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3B6D92A-450C-4EFE-AB58-3E6C671226B0}" type="presOf" srcId="{B1F4A880-960B-40DC-8F65-F39E3EA2A2DB}" destId="{BC29A360-B459-4BC1-9291-3EF170C0C0EB}" srcOrd="0" destOrd="0" presId="urn:microsoft.com/office/officeart/2005/8/layout/process4"/>
    <dgm:cxn modelId="{8EB657F9-9797-43FF-B9FE-8DC6DF47D303}" type="presOf" srcId="{7A5FB996-0CAF-4B89-9C4A-0F5E7A655873}" destId="{5F42FACF-8DB4-498B-991F-0FCBAA6DEFB0}" srcOrd="0" destOrd="0" presId="urn:microsoft.com/office/officeart/2005/8/layout/process4"/>
    <dgm:cxn modelId="{FFD86FB6-1EE6-4715-B366-13A26F8B8E7C}" type="presOf" srcId="{CC8AA706-E4A4-4511-B2A4-E3A6740DD816}" destId="{54164748-9A3B-4D5A-9F2D-F4551B8C02F1}" srcOrd="0" destOrd="0" presId="urn:microsoft.com/office/officeart/2005/8/layout/process4"/>
    <dgm:cxn modelId="{3AEF5837-B1B6-403E-9C59-51EA34EC8A8C}" srcId="{7A5FB996-0CAF-4B89-9C4A-0F5E7A655873}" destId="{B1F4A880-960B-40DC-8F65-F39E3EA2A2DB}" srcOrd="2" destOrd="0" parTransId="{9FB55376-3338-4ACD-96C6-EAC61EFCECAD}" sibTransId="{D53D8D00-3D07-4A25-B171-59C4F947D7E2}"/>
    <dgm:cxn modelId="{FD00975C-2208-4900-BFC1-F50350072034}" srcId="{7A5FB996-0CAF-4B89-9C4A-0F5E7A655873}" destId="{99E814DF-F9BA-4333-822F-940E9118742E}" srcOrd="3" destOrd="0" parTransId="{9DC08A2A-A1E8-4DD9-B9D1-CBC1708D7C71}" sibTransId="{4D618457-04A7-4839-B59C-48CBA233C07A}"/>
    <dgm:cxn modelId="{2AA79F4E-92CF-4E4C-8AC9-8F06F62B65DF}" srcId="{7A5FB996-0CAF-4B89-9C4A-0F5E7A655873}" destId="{E25CE33D-A9C2-467A-BE0F-DC8E4823FE85}" srcOrd="0" destOrd="0" parTransId="{C19091DE-CD51-46AF-A28D-419185A546A4}" sibTransId="{5377C5FF-28AF-4971-86E6-E5E4BF680A02}"/>
    <dgm:cxn modelId="{AAFEBCD8-E235-4F07-A267-7E050B986995}" type="presOf" srcId="{99E814DF-F9BA-4333-822F-940E9118742E}" destId="{1897FE1B-1BA0-43FC-AF08-8023312A0F14}" srcOrd="0" destOrd="0" presId="urn:microsoft.com/office/officeart/2005/8/layout/process4"/>
    <dgm:cxn modelId="{E4530C1B-CEDC-45E2-ACD2-E399059249F0}" type="presOf" srcId="{E25CE33D-A9C2-467A-BE0F-DC8E4823FE85}" destId="{045BB7CC-5C6E-4CB1-8FBC-0D8FB73A6A08}" srcOrd="0" destOrd="0" presId="urn:microsoft.com/office/officeart/2005/8/layout/process4"/>
    <dgm:cxn modelId="{57CA1EB4-5742-4CF6-8DF8-342DD523979B}" srcId="{7A5FB996-0CAF-4B89-9C4A-0F5E7A655873}" destId="{CC8AA706-E4A4-4511-B2A4-E3A6740DD816}" srcOrd="1" destOrd="0" parTransId="{BA3204FF-4796-470C-ADB7-A83C18D85837}" sibTransId="{BE3307A6-75D5-4DD3-9B81-11F534D8004A}"/>
    <dgm:cxn modelId="{C0A63C8E-FE6C-499E-99E3-88F900EE7C70}" type="presParOf" srcId="{5F42FACF-8DB4-498B-991F-0FCBAA6DEFB0}" destId="{0EBFF209-F1D6-468E-AA82-1324693E0B3B}" srcOrd="0" destOrd="0" presId="urn:microsoft.com/office/officeart/2005/8/layout/process4"/>
    <dgm:cxn modelId="{1E4207AF-927F-401F-A600-7637E6287761}" type="presParOf" srcId="{0EBFF209-F1D6-468E-AA82-1324693E0B3B}" destId="{1897FE1B-1BA0-43FC-AF08-8023312A0F14}" srcOrd="0" destOrd="0" presId="urn:microsoft.com/office/officeart/2005/8/layout/process4"/>
    <dgm:cxn modelId="{E542ECEE-C84D-4731-8344-87CBB0394088}" type="presParOf" srcId="{5F42FACF-8DB4-498B-991F-0FCBAA6DEFB0}" destId="{11323A06-98BA-4580-92B3-5B175ED0E90B}" srcOrd="1" destOrd="0" presId="urn:microsoft.com/office/officeart/2005/8/layout/process4"/>
    <dgm:cxn modelId="{6BD24F06-28F7-4FD8-A7D1-8661FEE93BFB}" type="presParOf" srcId="{5F42FACF-8DB4-498B-991F-0FCBAA6DEFB0}" destId="{7773FD2E-5ABC-4FD4-A54E-608D9010EC74}" srcOrd="2" destOrd="0" presId="urn:microsoft.com/office/officeart/2005/8/layout/process4"/>
    <dgm:cxn modelId="{8A138E79-BFA9-4DD8-B69F-B54F6F5056AB}" type="presParOf" srcId="{7773FD2E-5ABC-4FD4-A54E-608D9010EC74}" destId="{BC29A360-B459-4BC1-9291-3EF170C0C0EB}" srcOrd="0" destOrd="0" presId="urn:microsoft.com/office/officeart/2005/8/layout/process4"/>
    <dgm:cxn modelId="{ECF81E76-B00D-462E-8811-D875039C6D54}" type="presParOf" srcId="{5F42FACF-8DB4-498B-991F-0FCBAA6DEFB0}" destId="{3EED91D3-837D-4ABB-8230-D74BC05AED2A}" srcOrd="3" destOrd="0" presId="urn:microsoft.com/office/officeart/2005/8/layout/process4"/>
    <dgm:cxn modelId="{67CA5BEE-269D-49B1-9719-EE77B4A5295A}" type="presParOf" srcId="{5F42FACF-8DB4-498B-991F-0FCBAA6DEFB0}" destId="{1D8AAA95-C5D9-4B0E-A86B-59E3187C50DE}" srcOrd="4" destOrd="0" presId="urn:microsoft.com/office/officeart/2005/8/layout/process4"/>
    <dgm:cxn modelId="{E501105A-C5D2-4562-8769-F73362224B8B}" type="presParOf" srcId="{1D8AAA95-C5D9-4B0E-A86B-59E3187C50DE}" destId="{54164748-9A3B-4D5A-9F2D-F4551B8C02F1}" srcOrd="0" destOrd="0" presId="urn:microsoft.com/office/officeart/2005/8/layout/process4"/>
    <dgm:cxn modelId="{9DE728F6-E544-4D67-8300-57F009B121C7}" type="presParOf" srcId="{5F42FACF-8DB4-498B-991F-0FCBAA6DEFB0}" destId="{56650E79-EC76-4A7D-91F3-F4133F525A0E}" srcOrd="5" destOrd="0" presId="urn:microsoft.com/office/officeart/2005/8/layout/process4"/>
    <dgm:cxn modelId="{04591289-3711-4FE5-97C4-982B4957F269}" type="presParOf" srcId="{5F42FACF-8DB4-498B-991F-0FCBAA6DEFB0}" destId="{B3DB668A-0E4F-45ED-9DB6-A765564C0B97}" srcOrd="6" destOrd="0" presId="urn:microsoft.com/office/officeart/2005/8/layout/process4"/>
    <dgm:cxn modelId="{8DEA6902-786B-46D2-9D9D-FCDD154D0A13}" type="presParOf" srcId="{B3DB668A-0E4F-45ED-9DB6-A765564C0B97}" destId="{045BB7CC-5C6E-4CB1-8FBC-0D8FB73A6A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FB996-0CAF-4B89-9C4A-0F5E7A65587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CE33D-A9C2-467A-BE0F-DC8E4823FE85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Точный прогноз результатов  ОГЭ –  поступление в 10 класс или СПО</a:t>
          </a:r>
          <a:endParaRPr lang="ru-RU" sz="1600" b="1" dirty="0">
            <a:solidFill>
              <a:schemeClr val="bg1"/>
            </a:solidFill>
          </a:endParaRPr>
        </a:p>
      </dgm:t>
    </dgm:pt>
    <dgm:pt modelId="{C19091DE-CD51-46AF-A28D-419185A546A4}" type="parTrans" cxnId="{2AA79F4E-92CF-4E4C-8AC9-8F06F62B65DF}">
      <dgm:prSet/>
      <dgm:spPr/>
      <dgm:t>
        <a:bodyPr/>
        <a:lstStyle/>
        <a:p>
          <a:endParaRPr lang="ru-RU"/>
        </a:p>
      </dgm:t>
    </dgm:pt>
    <dgm:pt modelId="{5377C5FF-28AF-4971-86E6-E5E4BF680A02}" type="sibTrans" cxnId="{2AA79F4E-92CF-4E4C-8AC9-8F06F62B65DF}">
      <dgm:prSet/>
      <dgm:spPr/>
      <dgm:t>
        <a:bodyPr/>
        <a:lstStyle/>
        <a:p>
          <a:endParaRPr lang="ru-RU"/>
        </a:p>
      </dgm:t>
    </dgm:pt>
    <dgm:pt modelId="{CC8AA706-E4A4-4511-B2A4-E3A6740DD816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Точный прогноз результатов ЕГЭ – поступление в ВУЗы</a:t>
          </a:r>
          <a:endParaRPr lang="ru-RU" sz="1600" b="1" dirty="0"/>
        </a:p>
      </dgm:t>
    </dgm:pt>
    <dgm:pt modelId="{BA3204FF-4796-470C-ADB7-A83C18D85837}" type="parTrans" cxnId="{57CA1EB4-5742-4CF6-8DF8-342DD523979B}">
      <dgm:prSet/>
      <dgm:spPr/>
      <dgm:t>
        <a:bodyPr/>
        <a:lstStyle/>
        <a:p>
          <a:endParaRPr lang="ru-RU"/>
        </a:p>
      </dgm:t>
    </dgm:pt>
    <dgm:pt modelId="{BE3307A6-75D5-4DD3-9B81-11F534D8004A}" type="sibTrans" cxnId="{57CA1EB4-5742-4CF6-8DF8-342DD523979B}">
      <dgm:prSet/>
      <dgm:spPr/>
      <dgm:t>
        <a:bodyPr/>
        <a:lstStyle/>
        <a:p>
          <a:endParaRPr lang="ru-RU"/>
        </a:p>
      </dgm:t>
    </dgm:pt>
    <dgm:pt modelId="{B1F4A880-960B-40DC-8F65-F39E3EA2A2DB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Точное планирование дальнейшей образовательной траектории</a:t>
          </a:r>
          <a:endParaRPr lang="ru-RU" sz="1600" b="1" dirty="0"/>
        </a:p>
      </dgm:t>
    </dgm:pt>
    <dgm:pt modelId="{9FB55376-3338-4ACD-96C6-EAC61EFCECAD}" type="parTrans" cxnId="{3AEF5837-B1B6-403E-9C59-51EA34EC8A8C}">
      <dgm:prSet/>
      <dgm:spPr/>
      <dgm:t>
        <a:bodyPr/>
        <a:lstStyle/>
        <a:p>
          <a:endParaRPr lang="ru-RU"/>
        </a:p>
      </dgm:t>
    </dgm:pt>
    <dgm:pt modelId="{D53D8D00-3D07-4A25-B171-59C4F947D7E2}" type="sibTrans" cxnId="{3AEF5837-B1B6-403E-9C59-51EA34EC8A8C}">
      <dgm:prSet/>
      <dgm:spPr/>
      <dgm:t>
        <a:bodyPr/>
        <a:lstStyle/>
        <a:p>
          <a:endParaRPr lang="ru-RU"/>
        </a:p>
      </dgm:t>
    </dgm:pt>
    <dgm:pt modelId="{99E814DF-F9BA-4333-822F-940E9118742E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Управление качеством образования на основе объективных результатов</a:t>
          </a:r>
          <a:endParaRPr lang="ru-RU" sz="1800" b="1" dirty="0"/>
        </a:p>
      </dgm:t>
    </dgm:pt>
    <dgm:pt modelId="{9DC08A2A-A1E8-4DD9-B9D1-CBC1708D7C71}" type="parTrans" cxnId="{FD00975C-2208-4900-BFC1-F50350072034}">
      <dgm:prSet/>
      <dgm:spPr/>
      <dgm:t>
        <a:bodyPr/>
        <a:lstStyle/>
        <a:p>
          <a:endParaRPr lang="ru-RU"/>
        </a:p>
      </dgm:t>
    </dgm:pt>
    <dgm:pt modelId="{4D618457-04A7-4839-B59C-48CBA233C07A}" type="sibTrans" cxnId="{FD00975C-2208-4900-BFC1-F50350072034}">
      <dgm:prSet/>
      <dgm:spPr/>
      <dgm:t>
        <a:bodyPr/>
        <a:lstStyle/>
        <a:p>
          <a:endParaRPr lang="ru-RU"/>
        </a:p>
      </dgm:t>
    </dgm:pt>
    <dgm:pt modelId="{5F42FACF-8DB4-498B-991F-0FCBAA6DEFB0}" type="pres">
      <dgm:prSet presAssocID="{7A5FB996-0CAF-4B89-9C4A-0F5E7A6558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FF209-F1D6-468E-AA82-1324693E0B3B}" type="pres">
      <dgm:prSet presAssocID="{99E814DF-F9BA-4333-822F-940E9118742E}" presName="boxAndChildren" presStyleCnt="0"/>
      <dgm:spPr/>
    </dgm:pt>
    <dgm:pt modelId="{1897FE1B-1BA0-43FC-AF08-8023312A0F14}" type="pres">
      <dgm:prSet presAssocID="{99E814DF-F9BA-4333-822F-940E9118742E}" presName="parentTextBox" presStyleLbl="node1" presStyleIdx="0" presStyleCnt="4" custLinFactNeighborX="-2265" custLinFactNeighborY="4407"/>
      <dgm:spPr/>
      <dgm:t>
        <a:bodyPr/>
        <a:lstStyle/>
        <a:p>
          <a:endParaRPr lang="ru-RU"/>
        </a:p>
      </dgm:t>
    </dgm:pt>
    <dgm:pt modelId="{11323A06-98BA-4580-92B3-5B175ED0E90B}" type="pres">
      <dgm:prSet presAssocID="{D53D8D00-3D07-4A25-B171-59C4F947D7E2}" presName="sp" presStyleCnt="0"/>
      <dgm:spPr/>
    </dgm:pt>
    <dgm:pt modelId="{7773FD2E-5ABC-4FD4-A54E-608D9010EC74}" type="pres">
      <dgm:prSet presAssocID="{B1F4A880-960B-40DC-8F65-F39E3EA2A2DB}" presName="arrowAndChildren" presStyleCnt="0"/>
      <dgm:spPr/>
    </dgm:pt>
    <dgm:pt modelId="{BC29A360-B459-4BC1-9291-3EF170C0C0EB}" type="pres">
      <dgm:prSet presAssocID="{B1F4A880-960B-40DC-8F65-F39E3EA2A2D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EED91D3-837D-4ABB-8230-D74BC05AED2A}" type="pres">
      <dgm:prSet presAssocID="{BE3307A6-75D5-4DD3-9B81-11F534D8004A}" presName="sp" presStyleCnt="0"/>
      <dgm:spPr/>
    </dgm:pt>
    <dgm:pt modelId="{1D8AAA95-C5D9-4B0E-A86B-59E3187C50DE}" type="pres">
      <dgm:prSet presAssocID="{CC8AA706-E4A4-4511-B2A4-E3A6740DD816}" presName="arrowAndChildren" presStyleCnt="0"/>
      <dgm:spPr/>
    </dgm:pt>
    <dgm:pt modelId="{54164748-9A3B-4D5A-9F2D-F4551B8C02F1}" type="pres">
      <dgm:prSet presAssocID="{CC8AA706-E4A4-4511-B2A4-E3A6740DD81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6650E79-EC76-4A7D-91F3-F4133F525A0E}" type="pres">
      <dgm:prSet presAssocID="{5377C5FF-28AF-4971-86E6-E5E4BF680A02}" presName="sp" presStyleCnt="0"/>
      <dgm:spPr/>
    </dgm:pt>
    <dgm:pt modelId="{B3DB668A-0E4F-45ED-9DB6-A765564C0B97}" type="pres">
      <dgm:prSet presAssocID="{E25CE33D-A9C2-467A-BE0F-DC8E4823FE85}" presName="arrowAndChildren" presStyleCnt="0"/>
      <dgm:spPr/>
    </dgm:pt>
    <dgm:pt modelId="{045BB7CC-5C6E-4CB1-8FBC-0D8FB73A6A08}" type="pres">
      <dgm:prSet presAssocID="{E25CE33D-A9C2-467A-BE0F-DC8E4823FE85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B0D0C761-3556-4739-B718-A544AF673967}" type="presOf" srcId="{99E814DF-F9BA-4333-822F-940E9118742E}" destId="{1897FE1B-1BA0-43FC-AF08-8023312A0F14}" srcOrd="0" destOrd="0" presId="urn:microsoft.com/office/officeart/2005/8/layout/process4"/>
    <dgm:cxn modelId="{742BC119-3A5C-431C-AF84-8D8873834C5E}" type="presOf" srcId="{B1F4A880-960B-40DC-8F65-F39E3EA2A2DB}" destId="{BC29A360-B459-4BC1-9291-3EF170C0C0EB}" srcOrd="0" destOrd="0" presId="urn:microsoft.com/office/officeart/2005/8/layout/process4"/>
    <dgm:cxn modelId="{F5C788BA-2BFE-4DED-A8B0-17A19917249E}" type="presOf" srcId="{E25CE33D-A9C2-467A-BE0F-DC8E4823FE85}" destId="{045BB7CC-5C6E-4CB1-8FBC-0D8FB73A6A08}" srcOrd="0" destOrd="0" presId="urn:microsoft.com/office/officeart/2005/8/layout/process4"/>
    <dgm:cxn modelId="{3AEF5837-B1B6-403E-9C59-51EA34EC8A8C}" srcId="{7A5FB996-0CAF-4B89-9C4A-0F5E7A655873}" destId="{B1F4A880-960B-40DC-8F65-F39E3EA2A2DB}" srcOrd="2" destOrd="0" parTransId="{9FB55376-3338-4ACD-96C6-EAC61EFCECAD}" sibTransId="{D53D8D00-3D07-4A25-B171-59C4F947D7E2}"/>
    <dgm:cxn modelId="{FD00975C-2208-4900-BFC1-F50350072034}" srcId="{7A5FB996-0CAF-4B89-9C4A-0F5E7A655873}" destId="{99E814DF-F9BA-4333-822F-940E9118742E}" srcOrd="3" destOrd="0" parTransId="{9DC08A2A-A1E8-4DD9-B9D1-CBC1708D7C71}" sibTransId="{4D618457-04A7-4839-B59C-48CBA233C07A}"/>
    <dgm:cxn modelId="{B0CA01FC-F65C-4A5D-91EB-3144782BE27F}" type="presOf" srcId="{7A5FB996-0CAF-4B89-9C4A-0F5E7A655873}" destId="{5F42FACF-8DB4-498B-991F-0FCBAA6DEFB0}" srcOrd="0" destOrd="0" presId="urn:microsoft.com/office/officeart/2005/8/layout/process4"/>
    <dgm:cxn modelId="{2AA79F4E-92CF-4E4C-8AC9-8F06F62B65DF}" srcId="{7A5FB996-0CAF-4B89-9C4A-0F5E7A655873}" destId="{E25CE33D-A9C2-467A-BE0F-DC8E4823FE85}" srcOrd="0" destOrd="0" parTransId="{C19091DE-CD51-46AF-A28D-419185A546A4}" sibTransId="{5377C5FF-28AF-4971-86E6-E5E4BF680A02}"/>
    <dgm:cxn modelId="{75A92174-3BD1-4C3F-8A7A-19731E9265E0}" type="presOf" srcId="{CC8AA706-E4A4-4511-B2A4-E3A6740DD816}" destId="{54164748-9A3B-4D5A-9F2D-F4551B8C02F1}" srcOrd="0" destOrd="0" presId="urn:microsoft.com/office/officeart/2005/8/layout/process4"/>
    <dgm:cxn modelId="{57CA1EB4-5742-4CF6-8DF8-342DD523979B}" srcId="{7A5FB996-0CAF-4B89-9C4A-0F5E7A655873}" destId="{CC8AA706-E4A4-4511-B2A4-E3A6740DD816}" srcOrd="1" destOrd="0" parTransId="{BA3204FF-4796-470C-ADB7-A83C18D85837}" sibTransId="{BE3307A6-75D5-4DD3-9B81-11F534D8004A}"/>
    <dgm:cxn modelId="{6E062221-9A3B-40FF-B7AD-59B86DFCEAAF}" type="presParOf" srcId="{5F42FACF-8DB4-498B-991F-0FCBAA6DEFB0}" destId="{0EBFF209-F1D6-468E-AA82-1324693E0B3B}" srcOrd="0" destOrd="0" presId="urn:microsoft.com/office/officeart/2005/8/layout/process4"/>
    <dgm:cxn modelId="{A8D6FF76-2079-46AE-8474-AAA20DDCFAFF}" type="presParOf" srcId="{0EBFF209-F1D6-468E-AA82-1324693E0B3B}" destId="{1897FE1B-1BA0-43FC-AF08-8023312A0F14}" srcOrd="0" destOrd="0" presId="urn:microsoft.com/office/officeart/2005/8/layout/process4"/>
    <dgm:cxn modelId="{18495387-39C1-40D2-AACC-51ED14BA24CC}" type="presParOf" srcId="{5F42FACF-8DB4-498B-991F-0FCBAA6DEFB0}" destId="{11323A06-98BA-4580-92B3-5B175ED0E90B}" srcOrd="1" destOrd="0" presId="urn:microsoft.com/office/officeart/2005/8/layout/process4"/>
    <dgm:cxn modelId="{FA2591DE-DA9F-4B78-B4C8-251BEC1930B1}" type="presParOf" srcId="{5F42FACF-8DB4-498B-991F-0FCBAA6DEFB0}" destId="{7773FD2E-5ABC-4FD4-A54E-608D9010EC74}" srcOrd="2" destOrd="0" presId="urn:microsoft.com/office/officeart/2005/8/layout/process4"/>
    <dgm:cxn modelId="{6D2545B4-5E2B-41C2-A6CB-1CEDD9CD8776}" type="presParOf" srcId="{7773FD2E-5ABC-4FD4-A54E-608D9010EC74}" destId="{BC29A360-B459-4BC1-9291-3EF170C0C0EB}" srcOrd="0" destOrd="0" presId="urn:microsoft.com/office/officeart/2005/8/layout/process4"/>
    <dgm:cxn modelId="{1053EB57-3928-477D-B6CB-A6F9E03CD048}" type="presParOf" srcId="{5F42FACF-8DB4-498B-991F-0FCBAA6DEFB0}" destId="{3EED91D3-837D-4ABB-8230-D74BC05AED2A}" srcOrd="3" destOrd="0" presId="urn:microsoft.com/office/officeart/2005/8/layout/process4"/>
    <dgm:cxn modelId="{BAFF31C9-3D1A-42C5-BBFF-4F518B736737}" type="presParOf" srcId="{5F42FACF-8DB4-498B-991F-0FCBAA6DEFB0}" destId="{1D8AAA95-C5D9-4B0E-A86B-59E3187C50DE}" srcOrd="4" destOrd="0" presId="urn:microsoft.com/office/officeart/2005/8/layout/process4"/>
    <dgm:cxn modelId="{FC00AC71-425E-4653-8E64-726EBF41E131}" type="presParOf" srcId="{1D8AAA95-C5D9-4B0E-A86B-59E3187C50DE}" destId="{54164748-9A3B-4D5A-9F2D-F4551B8C02F1}" srcOrd="0" destOrd="0" presId="urn:microsoft.com/office/officeart/2005/8/layout/process4"/>
    <dgm:cxn modelId="{36E135D8-5CE4-4134-96C8-F75FCF8F52F7}" type="presParOf" srcId="{5F42FACF-8DB4-498B-991F-0FCBAA6DEFB0}" destId="{56650E79-EC76-4A7D-91F3-F4133F525A0E}" srcOrd="5" destOrd="0" presId="urn:microsoft.com/office/officeart/2005/8/layout/process4"/>
    <dgm:cxn modelId="{E3518D72-55D2-4FE7-AD0C-071D7018FDAA}" type="presParOf" srcId="{5F42FACF-8DB4-498B-991F-0FCBAA6DEFB0}" destId="{B3DB668A-0E4F-45ED-9DB6-A765564C0B97}" srcOrd="6" destOrd="0" presId="urn:microsoft.com/office/officeart/2005/8/layout/process4"/>
    <dgm:cxn modelId="{67480432-4C82-445F-8735-DC8685C6263A}" type="presParOf" srcId="{B3DB668A-0E4F-45ED-9DB6-A765564C0B97}" destId="{045BB7CC-5C6E-4CB1-8FBC-0D8FB73A6A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FB996-0CAF-4B89-9C4A-0F5E7A655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CE33D-A9C2-467A-BE0F-DC8E4823FE85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Единые </a:t>
          </a:r>
          <a:r>
            <a:rPr lang="ru-RU" sz="1600" b="1" dirty="0" err="1" smtClean="0"/>
            <a:t>КИМы</a:t>
          </a:r>
          <a:endParaRPr lang="ru-RU" sz="1600" b="1" dirty="0"/>
        </a:p>
      </dgm:t>
    </dgm:pt>
    <dgm:pt modelId="{C19091DE-CD51-46AF-A28D-419185A546A4}" type="parTrans" cxnId="{2AA79F4E-92CF-4E4C-8AC9-8F06F62B65DF}">
      <dgm:prSet/>
      <dgm:spPr/>
      <dgm:t>
        <a:bodyPr/>
        <a:lstStyle/>
        <a:p>
          <a:endParaRPr lang="ru-RU"/>
        </a:p>
      </dgm:t>
    </dgm:pt>
    <dgm:pt modelId="{5377C5FF-28AF-4971-86E6-E5E4BF680A02}" type="sibTrans" cxnId="{2AA79F4E-92CF-4E4C-8AC9-8F06F62B65DF}">
      <dgm:prSet/>
      <dgm:spPr/>
      <dgm:t>
        <a:bodyPr/>
        <a:lstStyle/>
        <a:p>
          <a:endParaRPr lang="ru-RU"/>
        </a:p>
      </dgm:t>
    </dgm:pt>
    <dgm:pt modelId="{CC8AA706-E4A4-4511-B2A4-E3A6740DD816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Грамотное планирование независимых оценочных процедур</a:t>
          </a:r>
          <a:endParaRPr lang="ru-RU" sz="1600" b="1" dirty="0"/>
        </a:p>
      </dgm:t>
    </dgm:pt>
    <dgm:pt modelId="{BA3204FF-4796-470C-ADB7-A83C18D85837}" type="parTrans" cxnId="{57CA1EB4-5742-4CF6-8DF8-342DD523979B}">
      <dgm:prSet/>
      <dgm:spPr/>
      <dgm:t>
        <a:bodyPr/>
        <a:lstStyle/>
        <a:p>
          <a:endParaRPr lang="ru-RU"/>
        </a:p>
      </dgm:t>
    </dgm:pt>
    <dgm:pt modelId="{BE3307A6-75D5-4DD3-9B81-11F534D8004A}" type="sibTrans" cxnId="{57CA1EB4-5742-4CF6-8DF8-342DD523979B}">
      <dgm:prSet/>
      <dgm:spPr/>
      <dgm:t>
        <a:bodyPr/>
        <a:lstStyle/>
        <a:p>
          <a:endParaRPr lang="ru-RU"/>
        </a:p>
      </dgm:t>
    </dgm:pt>
    <dgm:pt modelId="{B1F4A880-960B-40DC-8F65-F39E3EA2A2DB}">
      <dgm:prSet phldrT="[Текст]" custT="1"/>
      <dgm:spPr/>
      <dgm:t>
        <a:bodyPr/>
        <a:lstStyle/>
        <a:p>
          <a:pPr algn="ctr"/>
          <a:r>
            <a:rPr lang="ru-RU" sz="1600" b="1" dirty="0" smtClean="0"/>
            <a:t>Самооценка и самоанализ объективности учителя</a:t>
          </a:r>
          <a:endParaRPr lang="ru-RU" sz="1600" b="1" dirty="0"/>
        </a:p>
      </dgm:t>
    </dgm:pt>
    <dgm:pt modelId="{9FB55376-3338-4ACD-96C6-EAC61EFCECAD}" type="parTrans" cxnId="{3AEF5837-B1B6-403E-9C59-51EA34EC8A8C}">
      <dgm:prSet/>
      <dgm:spPr/>
      <dgm:t>
        <a:bodyPr/>
        <a:lstStyle/>
        <a:p>
          <a:endParaRPr lang="ru-RU"/>
        </a:p>
      </dgm:t>
    </dgm:pt>
    <dgm:pt modelId="{D53D8D00-3D07-4A25-B171-59C4F947D7E2}" type="sibTrans" cxnId="{3AEF5837-B1B6-403E-9C59-51EA34EC8A8C}">
      <dgm:prSet/>
      <dgm:spPr/>
      <dgm:t>
        <a:bodyPr/>
        <a:lstStyle/>
        <a:p>
          <a:endParaRPr lang="ru-RU"/>
        </a:p>
      </dgm:t>
    </dgm:pt>
    <dgm:pt modelId="{99E814DF-F9BA-4333-822F-940E9118742E}">
      <dgm:prSet custT="1"/>
      <dgm:spPr/>
      <dgm:t>
        <a:bodyPr/>
        <a:lstStyle/>
        <a:p>
          <a:pPr algn="ctr"/>
          <a:r>
            <a:rPr lang="ru-RU" sz="1600" b="1" dirty="0" smtClean="0"/>
            <a:t>Оценка и анализ объективности администрацией</a:t>
          </a:r>
          <a:endParaRPr lang="ru-RU" sz="1600" b="1" dirty="0"/>
        </a:p>
      </dgm:t>
    </dgm:pt>
    <dgm:pt modelId="{9DC08A2A-A1E8-4DD9-B9D1-CBC1708D7C71}" type="parTrans" cxnId="{FD00975C-2208-4900-BFC1-F50350072034}">
      <dgm:prSet/>
      <dgm:spPr/>
      <dgm:t>
        <a:bodyPr/>
        <a:lstStyle/>
        <a:p>
          <a:endParaRPr lang="ru-RU"/>
        </a:p>
      </dgm:t>
    </dgm:pt>
    <dgm:pt modelId="{4D618457-04A7-4839-B59C-48CBA233C07A}" type="sibTrans" cxnId="{FD00975C-2208-4900-BFC1-F50350072034}">
      <dgm:prSet/>
      <dgm:spPr/>
      <dgm:t>
        <a:bodyPr/>
        <a:lstStyle/>
        <a:p>
          <a:endParaRPr lang="ru-RU"/>
        </a:p>
      </dgm:t>
    </dgm:pt>
    <dgm:pt modelId="{93924BA3-48F4-436E-885C-40EC30D8E6FF}" type="pres">
      <dgm:prSet presAssocID="{7A5FB996-0CAF-4B89-9C4A-0F5E7A6558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C0FC3-2A02-46CF-9523-02132CBC4AAD}" type="pres">
      <dgm:prSet presAssocID="{E25CE33D-A9C2-467A-BE0F-DC8E4823FE85}" presName="parentLin" presStyleCnt="0"/>
      <dgm:spPr/>
    </dgm:pt>
    <dgm:pt modelId="{6D5062ED-F980-44C8-9CC7-B5E16B5F8182}" type="pres">
      <dgm:prSet presAssocID="{E25CE33D-A9C2-467A-BE0F-DC8E4823FE8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C2D4245-C3E7-41FA-95F1-D1FB9854C5BD}" type="pres">
      <dgm:prSet presAssocID="{E25CE33D-A9C2-467A-BE0F-DC8E4823FE85}" presName="parentText" presStyleLbl="node1" presStyleIdx="0" presStyleCnt="4" custScaleX="12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9C470-3275-4489-A3C5-43A2D9AC90B7}" type="pres">
      <dgm:prSet presAssocID="{E25CE33D-A9C2-467A-BE0F-DC8E4823FE85}" presName="negativeSpace" presStyleCnt="0"/>
      <dgm:spPr/>
    </dgm:pt>
    <dgm:pt modelId="{2BFC3969-BD78-4999-AEDD-0E86922E2EB1}" type="pres">
      <dgm:prSet presAssocID="{E25CE33D-A9C2-467A-BE0F-DC8E4823FE85}" presName="childText" presStyleLbl="conFgAcc1" presStyleIdx="0" presStyleCnt="4" custLinFactY="-33134" custLinFactNeighborX="7143" custLinFactNeighborY="-100000">
        <dgm:presLayoutVars>
          <dgm:bulletEnabled val="1"/>
        </dgm:presLayoutVars>
      </dgm:prSet>
      <dgm:spPr/>
    </dgm:pt>
    <dgm:pt modelId="{E10C4A76-267B-4A72-BCA5-372A079C1190}" type="pres">
      <dgm:prSet presAssocID="{5377C5FF-28AF-4971-86E6-E5E4BF680A02}" presName="spaceBetweenRectangles" presStyleCnt="0"/>
      <dgm:spPr/>
    </dgm:pt>
    <dgm:pt modelId="{41D600FE-CBBD-45CD-A3AF-DE370CBF7B9F}" type="pres">
      <dgm:prSet presAssocID="{CC8AA706-E4A4-4511-B2A4-E3A6740DD816}" presName="parentLin" presStyleCnt="0"/>
      <dgm:spPr/>
    </dgm:pt>
    <dgm:pt modelId="{1A56696E-7AFB-47EB-9FE3-9117B79DFB3E}" type="pres">
      <dgm:prSet presAssocID="{CC8AA706-E4A4-4511-B2A4-E3A6740DD81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3C7AA35-AD4D-4D1E-A0D2-4A17DA77BD8A}" type="pres">
      <dgm:prSet presAssocID="{CC8AA706-E4A4-4511-B2A4-E3A6740DD816}" presName="parentText" presStyleLbl="node1" presStyleIdx="1" presStyleCnt="4" custScaleX="1348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05FC7-EDD3-445A-BBB2-92B552935ADA}" type="pres">
      <dgm:prSet presAssocID="{CC8AA706-E4A4-4511-B2A4-E3A6740DD816}" presName="negativeSpace" presStyleCnt="0"/>
      <dgm:spPr/>
    </dgm:pt>
    <dgm:pt modelId="{6C1B05C2-D24B-49C2-9C44-C834DB17FC68}" type="pres">
      <dgm:prSet presAssocID="{CC8AA706-E4A4-4511-B2A4-E3A6740DD816}" presName="childText" presStyleLbl="conFgAcc1" presStyleIdx="1" presStyleCnt="4">
        <dgm:presLayoutVars>
          <dgm:bulletEnabled val="1"/>
        </dgm:presLayoutVars>
      </dgm:prSet>
      <dgm:spPr/>
    </dgm:pt>
    <dgm:pt modelId="{29C52A1E-201E-414A-9D6A-02A9AB844962}" type="pres">
      <dgm:prSet presAssocID="{BE3307A6-75D5-4DD3-9B81-11F534D8004A}" presName="spaceBetweenRectangles" presStyleCnt="0"/>
      <dgm:spPr/>
    </dgm:pt>
    <dgm:pt modelId="{B99308BD-F944-4EC3-BF62-228A6AF505CD}" type="pres">
      <dgm:prSet presAssocID="{B1F4A880-960B-40DC-8F65-F39E3EA2A2DB}" presName="parentLin" presStyleCnt="0"/>
      <dgm:spPr/>
    </dgm:pt>
    <dgm:pt modelId="{3F4238C1-AD1C-4819-A291-06AEF01142A2}" type="pres">
      <dgm:prSet presAssocID="{B1F4A880-960B-40DC-8F65-F39E3EA2A2D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943187B-9E64-45F6-ADFE-F596A28425A2}" type="pres">
      <dgm:prSet presAssocID="{B1F4A880-960B-40DC-8F65-F39E3EA2A2DB}" presName="parentText" presStyleLbl="node1" presStyleIdx="2" presStyleCnt="4" custScaleX="13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8DE65-94AB-4E92-8238-9C40EF15563C}" type="pres">
      <dgm:prSet presAssocID="{B1F4A880-960B-40DC-8F65-F39E3EA2A2DB}" presName="negativeSpace" presStyleCnt="0"/>
      <dgm:spPr/>
    </dgm:pt>
    <dgm:pt modelId="{C7B825F7-594B-41FC-A780-A9FA9DB39AAE}" type="pres">
      <dgm:prSet presAssocID="{B1F4A880-960B-40DC-8F65-F39E3EA2A2DB}" presName="childText" presStyleLbl="conFgAcc1" presStyleIdx="2" presStyleCnt="4">
        <dgm:presLayoutVars>
          <dgm:bulletEnabled val="1"/>
        </dgm:presLayoutVars>
      </dgm:prSet>
      <dgm:spPr/>
    </dgm:pt>
    <dgm:pt modelId="{870A5844-ADD8-4FF7-8E35-D047E06774E0}" type="pres">
      <dgm:prSet presAssocID="{D53D8D00-3D07-4A25-B171-59C4F947D7E2}" presName="spaceBetweenRectangles" presStyleCnt="0"/>
      <dgm:spPr/>
    </dgm:pt>
    <dgm:pt modelId="{D8C80FC5-A492-4191-8C81-D2AB9759EFE3}" type="pres">
      <dgm:prSet presAssocID="{99E814DF-F9BA-4333-822F-940E9118742E}" presName="parentLin" presStyleCnt="0"/>
      <dgm:spPr/>
    </dgm:pt>
    <dgm:pt modelId="{F63E9280-5F82-441C-82B2-F683AFB314F1}" type="pres">
      <dgm:prSet presAssocID="{99E814DF-F9BA-4333-822F-940E9118742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FAE36B-ADBC-4B88-B432-DABF3E1C7DAF}" type="pres">
      <dgm:prSet presAssocID="{99E814DF-F9BA-4333-822F-940E9118742E}" presName="parentText" presStyleLbl="node1" presStyleIdx="3" presStyleCnt="4" custScaleX="129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B7C98-FBC5-4A62-991E-6F9284481637}" type="pres">
      <dgm:prSet presAssocID="{99E814DF-F9BA-4333-822F-940E9118742E}" presName="negativeSpace" presStyleCnt="0"/>
      <dgm:spPr/>
    </dgm:pt>
    <dgm:pt modelId="{70713125-7777-4223-8CDC-74B6FEBAC9AF}" type="pres">
      <dgm:prSet presAssocID="{99E814DF-F9BA-4333-822F-940E9118742E}" presName="childText" presStyleLbl="conFgAcc1" presStyleIdx="3" presStyleCnt="4" custLinFactNeighborY="-8897">
        <dgm:presLayoutVars>
          <dgm:bulletEnabled val="1"/>
        </dgm:presLayoutVars>
      </dgm:prSet>
      <dgm:spPr/>
    </dgm:pt>
  </dgm:ptLst>
  <dgm:cxnLst>
    <dgm:cxn modelId="{017E5382-28C6-481A-9B2A-8424C779234C}" type="presOf" srcId="{E25CE33D-A9C2-467A-BE0F-DC8E4823FE85}" destId="{6D5062ED-F980-44C8-9CC7-B5E16B5F8182}" srcOrd="0" destOrd="0" presId="urn:microsoft.com/office/officeart/2005/8/layout/list1"/>
    <dgm:cxn modelId="{411CFF37-18EC-4CD5-8AA7-E4B89B3812EA}" type="presOf" srcId="{CC8AA706-E4A4-4511-B2A4-E3A6740DD816}" destId="{F3C7AA35-AD4D-4D1E-A0D2-4A17DA77BD8A}" srcOrd="1" destOrd="0" presId="urn:microsoft.com/office/officeart/2005/8/layout/list1"/>
    <dgm:cxn modelId="{D12204F1-9AD9-42D9-B3CA-3FF8730E0CCE}" type="presOf" srcId="{7A5FB996-0CAF-4B89-9C4A-0F5E7A655873}" destId="{93924BA3-48F4-436E-885C-40EC30D8E6FF}" srcOrd="0" destOrd="0" presId="urn:microsoft.com/office/officeart/2005/8/layout/list1"/>
    <dgm:cxn modelId="{57CA1EB4-5742-4CF6-8DF8-342DD523979B}" srcId="{7A5FB996-0CAF-4B89-9C4A-0F5E7A655873}" destId="{CC8AA706-E4A4-4511-B2A4-E3A6740DD816}" srcOrd="1" destOrd="0" parTransId="{BA3204FF-4796-470C-ADB7-A83C18D85837}" sibTransId="{BE3307A6-75D5-4DD3-9B81-11F534D8004A}"/>
    <dgm:cxn modelId="{3AEF5837-B1B6-403E-9C59-51EA34EC8A8C}" srcId="{7A5FB996-0CAF-4B89-9C4A-0F5E7A655873}" destId="{B1F4A880-960B-40DC-8F65-F39E3EA2A2DB}" srcOrd="2" destOrd="0" parTransId="{9FB55376-3338-4ACD-96C6-EAC61EFCECAD}" sibTransId="{D53D8D00-3D07-4A25-B171-59C4F947D7E2}"/>
    <dgm:cxn modelId="{2AA79F4E-92CF-4E4C-8AC9-8F06F62B65DF}" srcId="{7A5FB996-0CAF-4B89-9C4A-0F5E7A655873}" destId="{E25CE33D-A9C2-467A-BE0F-DC8E4823FE85}" srcOrd="0" destOrd="0" parTransId="{C19091DE-CD51-46AF-A28D-419185A546A4}" sibTransId="{5377C5FF-28AF-4971-86E6-E5E4BF680A02}"/>
    <dgm:cxn modelId="{E83B1D50-038D-4D2E-BE2A-E5FBD78EED87}" type="presOf" srcId="{E25CE33D-A9C2-467A-BE0F-DC8E4823FE85}" destId="{9C2D4245-C3E7-41FA-95F1-D1FB9854C5BD}" srcOrd="1" destOrd="0" presId="urn:microsoft.com/office/officeart/2005/8/layout/list1"/>
    <dgm:cxn modelId="{C0218DEE-D7FF-47F8-B634-C24F8DB31B63}" type="presOf" srcId="{99E814DF-F9BA-4333-822F-940E9118742E}" destId="{D7FAE36B-ADBC-4B88-B432-DABF3E1C7DAF}" srcOrd="1" destOrd="0" presId="urn:microsoft.com/office/officeart/2005/8/layout/list1"/>
    <dgm:cxn modelId="{6BB19A6D-275B-423E-A06D-1EFEA50D0C2E}" type="presOf" srcId="{99E814DF-F9BA-4333-822F-940E9118742E}" destId="{F63E9280-5F82-441C-82B2-F683AFB314F1}" srcOrd="0" destOrd="0" presId="urn:microsoft.com/office/officeart/2005/8/layout/list1"/>
    <dgm:cxn modelId="{F4234DB1-6DF9-4038-81DF-51C9849CDF88}" type="presOf" srcId="{B1F4A880-960B-40DC-8F65-F39E3EA2A2DB}" destId="{3F4238C1-AD1C-4819-A291-06AEF01142A2}" srcOrd="0" destOrd="0" presId="urn:microsoft.com/office/officeart/2005/8/layout/list1"/>
    <dgm:cxn modelId="{2879BFB6-7549-4B5E-975D-9D8805B36B86}" type="presOf" srcId="{CC8AA706-E4A4-4511-B2A4-E3A6740DD816}" destId="{1A56696E-7AFB-47EB-9FE3-9117B79DFB3E}" srcOrd="0" destOrd="0" presId="urn:microsoft.com/office/officeart/2005/8/layout/list1"/>
    <dgm:cxn modelId="{4F709BF4-4EDC-4D23-82B6-78BE3AF9BEA6}" type="presOf" srcId="{B1F4A880-960B-40DC-8F65-F39E3EA2A2DB}" destId="{C943187B-9E64-45F6-ADFE-F596A28425A2}" srcOrd="1" destOrd="0" presId="urn:microsoft.com/office/officeart/2005/8/layout/list1"/>
    <dgm:cxn modelId="{FD00975C-2208-4900-BFC1-F50350072034}" srcId="{7A5FB996-0CAF-4B89-9C4A-0F5E7A655873}" destId="{99E814DF-F9BA-4333-822F-940E9118742E}" srcOrd="3" destOrd="0" parTransId="{9DC08A2A-A1E8-4DD9-B9D1-CBC1708D7C71}" sibTransId="{4D618457-04A7-4839-B59C-48CBA233C07A}"/>
    <dgm:cxn modelId="{6F952F6E-5F90-412F-86C7-30C08209FAA5}" type="presParOf" srcId="{93924BA3-48F4-436E-885C-40EC30D8E6FF}" destId="{034C0FC3-2A02-46CF-9523-02132CBC4AAD}" srcOrd="0" destOrd="0" presId="urn:microsoft.com/office/officeart/2005/8/layout/list1"/>
    <dgm:cxn modelId="{896C4031-A7D7-4B6E-8FB1-69BCC8B19B03}" type="presParOf" srcId="{034C0FC3-2A02-46CF-9523-02132CBC4AAD}" destId="{6D5062ED-F980-44C8-9CC7-B5E16B5F8182}" srcOrd="0" destOrd="0" presId="urn:microsoft.com/office/officeart/2005/8/layout/list1"/>
    <dgm:cxn modelId="{F1988AE1-2F84-4757-B789-7CD8F180E18A}" type="presParOf" srcId="{034C0FC3-2A02-46CF-9523-02132CBC4AAD}" destId="{9C2D4245-C3E7-41FA-95F1-D1FB9854C5BD}" srcOrd="1" destOrd="0" presId="urn:microsoft.com/office/officeart/2005/8/layout/list1"/>
    <dgm:cxn modelId="{1D2885EF-A1F8-49CB-80FC-9F3BD0F05C2B}" type="presParOf" srcId="{93924BA3-48F4-436E-885C-40EC30D8E6FF}" destId="{6129C470-3275-4489-A3C5-43A2D9AC90B7}" srcOrd="1" destOrd="0" presId="urn:microsoft.com/office/officeart/2005/8/layout/list1"/>
    <dgm:cxn modelId="{19A6A1F5-5D2E-4171-8D85-46B929ABFE28}" type="presParOf" srcId="{93924BA3-48F4-436E-885C-40EC30D8E6FF}" destId="{2BFC3969-BD78-4999-AEDD-0E86922E2EB1}" srcOrd="2" destOrd="0" presId="urn:microsoft.com/office/officeart/2005/8/layout/list1"/>
    <dgm:cxn modelId="{1C1AE5EE-A49F-4022-A88A-54C7EA04FB29}" type="presParOf" srcId="{93924BA3-48F4-436E-885C-40EC30D8E6FF}" destId="{E10C4A76-267B-4A72-BCA5-372A079C1190}" srcOrd="3" destOrd="0" presId="urn:microsoft.com/office/officeart/2005/8/layout/list1"/>
    <dgm:cxn modelId="{DF1629E5-CB2A-41C3-8CD5-3266E9718710}" type="presParOf" srcId="{93924BA3-48F4-436E-885C-40EC30D8E6FF}" destId="{41D600FE-CBBD-45CD-A3AF-DE370CBF7B9F}" srcOrd="4" destOrd="0" presId="urn:microsoft.com/office/officeart/2005/8/layout/list1"/>
    <dgm:cxn modelId="{40F3B992-68DA-4D39-A9C1-1148DE72F5B5}" type="presParOf" srcId="{41D600FE-CBBD-45CD-A3AF-DE370CBF7B9F}" destId="{1A56696E-7AFB-47EB-9FE3-9117B79DFB3E}" srcOrd="0" destOrd="0" presId="urn:microsoft.com/office/officeart/2005/8/layout/list1"/>
    <dgm:cxn modelId="{A517E0F4-D278-4BEF-A6B6-FF43896A13C8}" type="presParOf" srcId="{41D600FE-CBBD-45CD-A3AF-DE370CBF7B9F}" destId="{F3C7AA35-AD4D-4D1E-A0D2-4A17DA77BD8A}" srcOrd="1" destOrd="0" presId="urn:microsoft.com/office/officeart/2005/8/layout/list1"/>
    <dgm:cxn modelId="{76D5B1B5-57F0-45D9-93C3-A1CD3A6B3F59}" type="presParOf" srcId="{93924BA3-48F4-436E-885C-40EC30D8E6FF}" destId="{DBC05FC7-EDD3-445A-BBB2-92B552935ADA}" srcOrd="5" destOrd="0" presId="urn:microsoft.com/office/officeart/2005/8/layout/list1"/>
    <dgm:cxn modelId="{D2A03D27-8C19-42AE-BE8B-61798A22C867}" type="presParOf" srcId="{93924BA3-48F4-436E-885C-40EC30D8E6FF}" destId="{6C1B05C2-D24B-49C2-9C44-C834DB17FC68}" srcOrd="6" destOrd="0" presId="urn:microsoft.com/office/officeart/2005/8/layout/list1"/>
    <dgm:cxn modelId="{CFF0418F-C323-407B-9B98-C22D4F726593}" type="presParOf" srcId="{93924BA3-48F4-436E-885C-40EC30D8E6FF}" destId="{29C52A1E-201E-414A-9D6A-02A9AB844962}" srcOrd="7" destOrd="0" presId="urn:microsoft.com/office/officeart/2005/8/layout/list1"/>
    <dgm:cxn modelId="{E0B8474A-C249-4883-80DB-005D60B79B51}" type="presParOf" srcId="{93924BA3-48F4-436E-885C-40EC30D8E6FF}" destId="{B99308BD-F944-4EC3-BF62-228A6AF505CD}" srcOrd="8" destOrd="0" presId="urn:microsoft.com/office/officeart/2005/8/layout/list1"/>
    <dgm:cxn modelId="{50F66FEA-A9C4-4DA2-ACB7-EDA54F2E655D}" type="presParOf" srcId="{B99308BD-F944-4EC3-BF62-228A6AF505CD}" destId="{3F4238C1-AD1C-4819-A291-06AEF01142A2}" srcOrd="0" destOrd="0" presId="urn:microsoft.com/office/officeart/2005/8/layout/list1"/>
    <dgm:cxn modelId="{CDDCA605-6D80-4DC6-BBC6-D02B17F3A9DB}" type="presParOf" srcId="{B99308BD-F944-4EC3-BF62-228A6AF505CD}" destId="{C943187B-9E64-45F6-ADFE-F596A28425A2}" srcOrd="1" destOrd="0" presId="urn:microsoft.com/office/officeart/2005/8/layout/list1"/>
    <dgm:cxn modelId="{8C20296C-98CA-48C9-9242-B7E50B5D61FE}" type="presParOf" srcId="{93924BA3-48F4-436E-885C-40EC30D8E6FF}" destId="{7DD8DE65-94AB-4E92-8238-9C40EF15563C}" srcOrd="9" destOrd="0" presId="urn:microsoft.com/office/officeart/2005/8/layout/list1"/>
    <dgm:cxn modelId="{025023A5-8C57-40C5-BDEB-5949F2FB10E2}" type="presParOf" srcId="{93924BA3-48F4-436E-885C-40EC30D8E6FF}" destId="{C7B825F7-594B-41FC-A780-A9FA9DB39AAE}" srcOrd="10" destOrd="0" presId="urn:microsoft.com/office/officeart/2005/8/layout/list1"/>
    <dgm:cxn modelId="{55095CE6-83ED-470D-931D-57128A409BBB}" type="presParOf" srcId="{93924BA3-48F4-436E-885C-40EC30D8E6FF}" destId="{870A5844-ADD8-4FF7-8E35-D047E06774E0}" srcOrd="11" destOrd="0" presId="urn:microsoft.com/office/officeart/2005/8/layout/list1"/>
    <dgm:cxn modelId="{A7BA15C9-01D9-4A55-930A-F526FDB1AED7}" type="presParOf" srcId="{93924BA3-48F4-436E-885C-40EC30D8E6FF}" destId="{D8C80FC5-A492-4191-8C81-D2AB9759EFE3}" srcOrd="12" destOrd="0" presId="urn:microsoft.com/office/officeart/2005/8/layout/list1"/>
    <dgm:cxn modelId="{BA5E446B-EF9C-4D72-9B42-BEEE46BF0445}" type="presParOf" srcId="{D8C80FC5-A492-4191-8C81-D2AB9759EFE3}" destId="{F63E9280-5F82-441C-82B2-F683AFB314F1}" srcOrd="0" destOrd="0" presId="urn:microsoft.com/office/officeart/2005/8/layout/list1"/>
    <dgm:cxn modelId="{09C145A0-59D3-443B-BBDC-4BF6A0E0B5EB}" type="presParOf" srcId="{D8C80FC5-A492-4191-8C81-D2AB9759EFE3}" destId="{D7FAE36B-ADBC-4B88-B432-DABF3E1C7DAF}" srcOrd="1" destOrd="0" presId="urn:microsoft.com/office/officeart/2005/8/layout/list1"/>
    <dgm:cxn modelId="{B2997C7B-2513-42BD-94C6-605A6E8B4550}" type="presParOf" srcId="{93924BA3-48F4-436E-885C-40EC30D8E6FF}" destId="{34AB7C98-FBC5-4A62-991E-6F9284481637}" srcOrd="13" destOrd="0" presId="urn:microsoft.com/office/officeart/2005/8/layout/list1"/>
    <dgm:cxn modelId="{A74F52B1-3A4F-49F4-B7BF-1D2B0FD676CD}" type="presParOf" srcId="{93924BA3-48F4-436E-885C-40EC30D8E6FF}" destId="{70713125-7777-4223-8CDC-74B6FEBAC9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FB996-0CAF-4B89-9C4A-0F5E7A655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CE33D-A9C2-467A-BE0F-DC8E4823FE85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Прогноз  результатов</a:t>
          </a:r>
          <a:endParaRPr lang="ru-RU" sz="1600" b="1" dirty="0"/>
        </a:p>
      </dgm:t>
    </dgm:pt>
    <dgm:pt modelId="{C19091DE-CD51-46AF-A28D-419185A546A4}" type="parTrans" cxnId="{2AA79F4E-92CF-4E4C-8AC9-8F06F62B65DF}">
      <dgm:prSet/>
      <dgm:spPr/>
      <dgm:t>
        <a:bodyPr/>
        <a:lstStyle/>
        <a:p>
          <a:endParaRPr lang="ru-RU"/>
        </a:p>
      </dgm:t>
    </dgm:pt>
    <dgm:pt modelId="{5377C5FF-28AF-4971-86E6-E5E4BF680A02}" type="sibTrans" cxnId="{2AA79F4E-92CF-4E4C-8AC9-8F06F62B65DF}">
      <dgm:prSet/>
      <dgm:spPr/>
      <dgm:t>
        <a:bodyPr/>
        <a:lstStyle/>
        <a:p>
          <a:endParaRPr lang="ru-RU"/>
        </a:p>
      </dgm:t>
    </dgm:pt>
    <dgm:pt modelId="{CC8AA706-E4A4-4511-B2A4-E3A6740DD816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Оценка точности прогноза</a:t>
          </a:r>
          <a:endParaRPr lang="ru-RU" sz="1600" b="1" dirty="0"/>
        </a:p>
      </dgm:t>
    </dgm:pt>
    <dgm:pt modelId="{BA3204FF-4796-470C-ADB7-A83C18D85837}" type="parTrans" cxnId="{57CA1EB4-5742-4CF6-8DF8-342DD523979B}">
      <dgm:prSet/>
      <dgm:spPr/>
      <dgm:t>
        <a:bodyPr/>
        <a:lstStyle/>
        <a:p>
          <a:endParaRPr lang="ru-RU"/>
        </a:p>
      </dgm:t>
    </dgm:pt>
    <dgm:pt modelId="{BE3307A6-75D5-4DD3-9B81-11F534D8004A}" type="sibTrans" cxnId="{57CA1EB4-5742-4CF6-8DF8-342DD523979B}">
      <dgm:prSet/>
      <dgm:spPr/>
      <dgm:t>
        <a:bodyPr/>
        <a:lstStyle/>
        <a:p>
          <a:endParaRPr lang="ru-RU"/>
        </a:p>
      </dgm:t>
    </dgm:pt>
    <dgm:pt modelId="{B1F4A880-960B-40DC-8F65-F39E3EA2A2DB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600" b="1" dirty="0" smtClean="0"/>
            <a:t>Динамика объективности каждого учителя</a:t>
          </a:r>
          <a:endParaRPr lang="ru-RU" sz="4300" b="1" dirty="0"/>
        </a:p>
      </dgm:t>
    </dgm:pt>
    <dgm:pt modelId="{9FB55376-3338-4ACD-96C6-EAC61EFCECAD}" type="parTrans" cxnId="{3AEF5837-B1B6-403E-9C59-51EA34EC8A8C}">
      <dgm:prSet/>
      <dgm:spPr/>
      <dgm:t>
        <a:bodyPr/>
        <a:lstStyle/>
        <a:p>
          <a:endParaRPr lang="ru-RU"/>
        </a:p>
      </dgm:t>
    </dgm:pt>
    <dgm:pt modelId="{D53D8D00-3D07-4A25-B171-59C4F947D7E2}" type="sibTrans" cxnId="{3AEF5837-B1B6-403E-9C59-51EA34EC8A8C}">
      <dgm:prSet/>
      <dgm:spPr/>
      <dgm:t>
        <a:bodyPr/>
        <a:lstStyle/>
        <a:p>
          <a:endParaRPr lang="ru-RU"/>
        </a:p>
      </dgm:t>
    </dgm:pt>
    <dgm:pt modelId="{99E814DF-F9BA-4333-822F-940E9118742E}">
      <dgm:prSet custT="1"/>
      <dgm:spPr/>
      <dgm:t>
        <a:bodyPr/>
        <a:lstStyle/>
        <a:p>
          <a:pPr algn="ctr"/>
          <a:r>
            <a:rPr lang="ru-RU" sz="1600" b="1" dirty="0" smtClean="0"/>
            <a:t>Динамика объективности по лицею в целом</a:t>
          </a:r>
          <a:endParaRPr lang="ru-RU" sz="1600" b="1" dirty="0"/>
        </a:p>
      </dgm:t>
    </dgm:pt>
    <dgm:pt modelId="{9DC08A2A-A1E8-4DD9-B9D1-CBC1708D7C71}" type="parTrans" cxnId="{FD00975C-2208-4900-BFC1-F50350072034}">
      <dgm:prSet/>
      <dgm:spPr/>
      <dgm:t>
        <a:bodyPr/>
        <a:lstStyle/>
        <a:p>
          <a:endParaRPr lang="ru-RU"/>
        </a:p>
      </dgm:t>
    </dgm:pt>
    <dgm:pt modelId="{4D618457-04A7-4839-B59C-48CBA233C07A}" type="sibTrans" cxnId="{FD00975C-2208-4900-BFC1-F50350072034}">
      <dgm:prSet/>
      <dgm:spPr/>
      <dgm:t>
        <a:bodyPr/>
        <a:lstStyle/>
        <a:p>
          <a:endParaRPr lang="ru-RU"/>
        </a:p>
      </dgm:t>
    </dgm:pt>
    <dgm:pt modelId="{291D8DC6-565F-4812-8E3D-193D4A0B6A7A}" type="pres">
      <dgm:prSet presAssocID="{7A5FB996-0CAF-4B89-9C4A-0F5E7A6558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6CFFA-623C-411F-90C2-2CFEC4A2FB66}" type="pres">
      <dgm:prSet presAssocID="{E25CE33D-A9C2-467A-BE0F-DC8E4823FE85}" presName="parentLin" presStyleCnt="0"/>
      <dgm:spPr/>
    </dgm:pt>
    <dgm:pt modelId="{FD3246EE-F7EF-4C36-A110-23619EFD2C83}" type="pres">
      <dgm:prSet presAssocID="{E25CE33D-A9C2-467A-BE0F-DC8E4823FE8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C93D17C-96B2-46DF-A9ED-3FB2AA3616A9}" type="pres">
      <dgm:prSet presAssocID="{E25CE33D-A9C2-467A-BE0F-DC8E4823FE85}" presName="parentText" presStyleLbl="node1" presStyleIdx="0" presStyleCnt="4" custScaleX="127702" custLinFactNeighborX="-6977" custLinFactNeighborY="8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1F30D-3ED8-4CFD-B3A1-FD89213288C4}" type="pres">
      <dgm:prSet presAssocID="{E25CE33D-A9C2-467A-BE0F-DC8E4823FE85}" presName="negativeSpace" presStyleCnt="0"/>
      <dgm:spPr/>
    </dgm:pt>
    <dgm:pt modelId="{DA599C4D-28B8-45E4-911B-E99ED470F146}" type="pres">
      <dgm:prSet presAssocID="{E25CE33D-A9C2-467A-BE0F-DC8E4823FE85}" presName="childText" presStyleLbl="conFgAcc1" presStyleIdx="0" presStyleCnt="4">
        <dgm:presLayoutVars>
          <dgm:bulletEnabled val="1"/>
        </dgm:presLayoutVars>
      </dgm:prSet>
      <dgm:spPr/>
    </dgm:pt>
    <dgm:pt modelId="{B62209B4-F088-4307-8B4A-A0EFCBD14A8C}" type="pres">
      <dgm:prSet presAssocID="{5377C5FF-28AF-4971-86E6-E5E4BF680A02}" presName="spaceBetweenRectangles" presStyleCnt="0"/>
      <dgm:spPr/>
    </dgm:pt>
    <dgm:pt modelId="{8A6AC114-34D3-40D0-AC19-CA052B673200}" type="pres">
      <dgm:prSet presAssocID="{CC8AA706-E4A4-4511-B2A4-E3A6740DD816}" presName="parentLin" presStyleCnt="0"/>
      <dgm:spPr/>
    </dgm:pt>
    <dgm:pt modelId="{13C8007C-6F45-4D80-A1C3-20DA5E33B3CD}" type="pres">
      <dgm:prSet presAssocID="{CC8AA706-E4A4-4511-B2A4-E3A6740DD81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EC6BAD-0A3B-4980-A800-A4F237E4AEF2}" type="pres">
      <dgm:prSet presAssocID="{CC8AA706-E4A4-4511-B2A4-E3A6740DD816}" presName="parentText" presStyleLbl="node1" presStyleIdx="1" presStyleCnt="4" custScaleX="1284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24C2D-5AEB-4EC7-B5CE-A0ED212EC1EC}" type="pres">
      <dgm:prSet presAssocID="{CC8AA706-E4A4-4511-B2A4-E3A6740DD816}" presName="negativeSpace" presStyleCnt="0"/>
      <dgm:spPr/>
    </dgm:pt>
    <dgm:pt modelId="{B6B1AFBF-4557-4E59-80E0-858C50863037}" type="pres">
      <dgm:prSet presAssocID="{CC8AA706-E4A4-4511-B2A4-E3A6740DD816}" presName="childText" presStyleLbl="conFgAcc1" presStyleIdx="1" presStyleCnt="4">
        <dgm:presLayoutVars>
          <dgm:bulletEnabled val="1"/>
        </dgm:presLayoutVars>
      </dgm:prSet>
      <dgm:spPr/>
    </dgm:pt>
    <dgm:pt modelId="{AB030CAC-CEE9-4C83-B668-56BCC7097898}" type="pres">
      <dgm:prSet presAssocID="{BE3307A6-75D5-4DD3-9B81-11F534D8004A}" presName="spaceBetweenRectangles" presStyleCnt="0"/>
      <dgm:spPr/>
    </dgm:pt>
    <dgm:pt modelId="{6DF38FEF-FA9F-42A0-B3EB-F343BA7BCCFF}" type="pres">
      <dgm:prSet presAssocID="{B1F4A880-960B-40DC-8F65-F39E3EA2A2DB}" presName="parentLin" presStyleCnt="0"/>
      <dgm:spPr/>
    </dgm:pt>
    <dgm:pt modelId="{ADB1E0EF-0520-4DC9-85A7-9DEE430847C3}" type="pres">
      <dgm:prSet presAssocID="{B1F4A880-960B-40DC-8F65-F39E3EA2A2D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37F9225-3E86-4C94-BF7C-F0E2A11DC150}" type="pres">
      <dgm:prSet presAssocID="{B1F4A880-960B-40DC-8F65-F39E3EA2A2DB}" presName="parentText" presStyleLbl="node1" presStyleIdx="2" presStyleCnt="4" custScaleX="1284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4AEE0-8D38-4D71-AB4E-7C99EFA386A7}" type="pres">
      <dgm:prSet presAssocID="{B1F4A880-960B-40DC-8F65-F39E3EA2A2DB}" presName="negativeSpace" presStyleCnt="0"/>
      <dgm:spPr/>
    </dgm:pt>
    <dgm:pt modelId="{DF6BD71A-3509-4D0B-B353-351D34759314}" type="pres">
      <dgm:prSet presAssocID="{B1F4A880-960B-40DC-8F65-F39E3EA2A2DB}" presName="childText" presStyleLbl="conFgAcc1" presStyleIdx="2" presStyleCnt="4">
        <dgm:presLayoutVars>
          <dgm:bulletEnabled val="1"/>
        </dgm:presLayoutVars>
      </dgm:prSet>
      <dgm:spPr/>
    </dgm:pt>
    <dgm:pt modelId="{686972AC-DF32-4C6C-BD18-6F96C9F0407F}" type="pres">
      <dgm:prSet presAssocID="{D53D8D00-3D07-4A25-B171-59C4F947D7E2}" presName="spaceBetweenRectangles" presStyleCnt="0"/>
      <dgm:spPr/>
    </dgm:pt>
    <dgm:pt modelId="{8F8E4BDB-4C28-4A4F-BE86-D9915EC122FB}" type="pres">
      <dgm:prSet presAssocID="{99E814DF-F9BA-4333-822F-940E9118742E}" presName="parentLin" presStyleCnt="0"/>
      <dgm:spPr/>
    </dgm:pt>
    <dgm:pt modelId="{4A320EAF-725A-41BE-B717-23BD417D4096}" type="pres">
      <dgm:prSet presAssocID="{99E814DF-F9BA-4333-822F-940E9118742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8B41B83-DD62-473C-B423-D4B1211201D9}" type="pres">
      <dgm:prSet presAssocID="{99E814DF-F9BA-4333-822F-940E9118742E}" presName="parentText" presStyleLbl="node1" presStyleIdx="3" presStyleCnt="4" custScaleX="121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9F2E9-1BA1-4998-8B35-D76A00EF0162}" type="pres">
      <dgm:prSet presAssocID="{99E814DF-F9BA-4333-822F-940E9118742E}" presName="negativeSpace" presStyleCnt="0"/>
      <dgm:spPr/>
    </dgm:pt>
    <dgm:pt modelId="{97BDA01C-04BE-428D-9790-0B856A43CC28}" type="pres">
      <dgm:prSet presAssocID="{99E814DF-F9BA-4333-822F-940E9118742E}" presName="childText" presStyleLbl="conFgAcc1" presStyleIdx="3" presStyleCnt="4" custLinFactNeighborX="-2491" custLinFactNeighborY="168">
        <dgm:presLayoutVars>
          <dgm:bulletEnabled val="1"/>
        </dgm:presLayoutVars>
      </dgm:prSet>
      <dgm:spPr/>
    </dgm:pt>
  </dgm:ptLst>
  <dgm:cxnLst>
    <dgm:cxn modelId="{FE2AA2F8-8E17-451A-BB14-6E95D3DCC7DD}" type="presOf" srcId="{CC8AA706-E4A4-4511-B2A4-E3A6740DD816}" destId="{E7EC6BAD-0A3B-4980-A800-A4F237E4AEF2}" srcOrd="1" destOrd="0" presId="urn:microsoft.com/office/officeart/2005/8/layout/list1"/>
    <dgm:cxn modelId="{7884A6CD-52E8-455F-8A90-8170476FC9AD}" type="presOf" srcId="{E25CE33D-A9C2-467A-BE0F-DC8E4823FE85}" destId="{FD3246EE-F7EF-4C36-A110-23619EFD2C83}" srcOrd="0" destOrd="0" presId="urn:microsoft.com/office/officeart/2005/8/layout/list1"/>
    <dgm:cxn modelId="{57CA1EB4-5742-4CF6-8DF8-342DD523979B}" srcId="{7A5FB996-0CAF-4B89-9C4A-0F5E7A655873}" destId="{CC8AA706-E4A4-4511-B2A4-E3A6740DD816}" srcOrd="1" destOrd="0" parTransId="{BA3204FF-4796-470C-ADB7-A83C18D85837}" sibTransId="{BE3307A6-75D5-4DD3-9B81-11F534D8004A}"/>
    <dgm:cxn modelId="{3AEF5837-B1B6-403E-9C59-51EA34EC8A8C}" srcId="{7A5FB996-0CAF-4B89-9C4A-0F5E7A655873}" destId="{B1F4A880-960B-40DC-8F65-F39E3EA2A2DB}" srcOrd="2" destOrd="0" parTransId="{9FB55376-3338-4ACD-96C6-EAC61EFCECAD}" sibTransId="{D53D8D00-3D07-4A25-B171-59C4F947D7E2}"/>
    <dgm:cxn modelId="{CEBD5067-93E7-445B-B8B1-6E75D9F36697}" type="presOf" srcId="{CC8AA706-E4A4-4511-B2A4-E3A6740DD816}" destId="{13C8007C-6F45-4D80-A1C3-20DA5E33B3CD}" srcOrd="0" destOrd="0" presId="urn:microsoft.com/office/officeart/2005/8/layout/list1"/>
    <dgm:cxn modelId="{2AA79F4E-92CF-4E4C-8AC9-8F06F62B65DF}" srcId="{7A5FB996-0CAF-4B89-9C4A-0F5E7A655873}" destId="{E25CE33D-A9C2-467A-BE0F-DC8E4823FE85}" srcOrd="0" destOrd="0" parTransId="{C19091DE-CD51-46AF-A28D-419185A546A4}" sibTransId="{5377C5FF-28AF-4971-86E6-E5E4BF680A02}"/>
    <dgm:cxn modelId="{58BF4515-DEDD-4184-BF56-51776FF180E9}" type="presOf" srcId="{99E814DF-F9BA-4333-822F-940E9118742E}" destId="{18B41B83-DD62-473C-B423-D4B1211201D9}" srcOrd="1" destOrd="0" presId="urn:microsoft.com/office/officeart/2005/8/layout/list1"/>
    <dgm:cxn modelId="{52B19635-51B0-4776-A600-E5E61109043C}" type="presOf" srcId="{7A5FB996-0CAF-4B89-9C4A-0F5E7A655873}" destId="{291D8DC6-565F-4812-8E3D-193D4A0B6A7A}" srcOrd="0" destOrd="0" presId="urn:microsoft.com/office/officeart/2005/8/layout/list1"/>
    <dgm:cxn modelId="{10FFA0DE-3AA4-41FA-A867-708A6C2E9657}" type="presOf" srcId="{99E814DF-F9BA-4333-822F-940E9118742E}" destId="{4A320EAF-725A-41BE-B717-23BD417D4096}" srcOrd="0" destOrd="0" presId="urn:microsoft.com/office/officeart/2005/8/layout/list1"/>
    <dgm:cxn modelId="{B37C7804-9AF9-4D07-BA14-B538AA037A57}" type="presOf" srcId="{B1F4A880-960B-40DC-8F65-F39E3EA2A2DB}" destId="{737F9225-3E86-4C94-BF7C-F0E2A11DC150}" srcOrd="1" destOrd="0" presId="urn:microsoft.com/office/officeart/2005/8/layout/list1"/>
    <dgm:cxn modelId="{DDD952AC-604B-469D-9549-614EAB185C45}" type="presOf" srcId="{B1F4A880-960B-40DC-8F65-F39E3EA2A2DB}" destId="{ADB1E0EF-0520-4DC9-85A7-9DEE430847C3}" srcOrd="0" destOrd="0" presId="urn:microsoft.com/office/officeart/2005/8/layout/list1"/>
    <dgm:cxn modelId="{564B5D69-167C-44F5-A18E-21814BEE55E2}" type="presOf" srcId="{E25CE33D-A9C2-467A-BE0F-DC8E4823FE85}" destId="{8C93D17C-96B2-46DF-A9ED-3FB2AA3616A9}" srcOrd="1" destOrd="0" presId="urn:microsoft.com/office/officeart/2005/8/layout/list1"/>
    <dgm:cxn modelId="{FD00975C-2208-4900-BFC1-F50350072034}" srcId="{7A5FB996-0CAF-4B89-9C4A-0F5E7A655873}" destId="{99E814DF-F9BA-4333-822F-940E9118742E}" srcOrd="3" destOrd="0" parTransId="{9DC08A2A-A1E8-4DD9-B9D1-CBC1708D7C71}" sibTransId="{4D618457-04A7-4839-B59C-48CBA233C07A}"/>
    <dgm:cxn modelId="{3728ADD5-EF71-4A1E-BBC5-DF9B0A44802B}" type="presParOf" srcId="{291D8DC6-565F-4812-8E3D-193D4A0B6A7A}" destId="{29E6CFFA-623C-411F-90C2-2CFEC4A2FB66}" srcOrd="0" destOrd="0" presId="urn:microsoft.com/office/officeart/2005/8/layout/list1"/>
    <dgm:cxn modelId="{816A8447-51F5-4EBF-861A-F0A59F7B6D6A}" type="presParOf" srcId="{29E6CFFA-623C-411F-90C2-2CFEC4A2FB66}" destId="{FD3246EE-F7EF-4C36-A110-23619EFD2C83}" srcOrd="0" destOrd="0" presId="urn:microsoft.com/office/officeart/2005/8/layout/list1"/>
    <dgm:cxn modelId="{AA7F13DF-990D-4088-8653-D0F6835DA7E5}" type="presParOf" srcId="{29E6CFFA-623C-411F-90C2-2CFEC4A2FB66}" destId="{8C93D17C-96B2-46DF-A9ED-3FB2AA3616A9}" srcOrd="1" destOrd="0" presId="urn:microsoft.com/office/officeart/2005/8/layout/list1"/>
    <dgm:cxn modelId="{B7172836-BB0B-4364-B0BE-AA8F8E7E035F}" type="presParOf" srcId="{291D8DC6-565F-4812-8E3D-193D4A0B6A7A}" destId="{2A31F30D-3ED8-4CFD-B3A1-FD89213288C4}" srcOrd="1" destOrd="0" presId="urn:microsoft.com/office/officeart/2005/8/layout/list1"/>
    <dgm:cxn modelId="{E395CC05-04CC-49C5-850F-664BD1AC46C3}" type="presParOf" srcId="{291D8DC6-565F-4812-8E3D-193D4A0B6A7A}" destId="{DA599C4D-28B8-45E4-911B-E99ED470F146}" srcOrd="2" destOrd="0" presId="urn:microsoft.com/office/officeart/2005/8/layout/list1"/>
    <dgm:cxn modelId="{4B729AFF-9360-45CC-BC97-01FABD1A050D}" type="presParOf" srcId="{291D8DC6-565F-4812-8E3D-193D4A0B6A7A}" destId="{B62209B4-F088-4307-8B4A-A0EFCBD14A8C}" srcOrd="3" destOrd="0" presId="urn:microsoft.com/office/officeart/2005/8/layout/list1"/>
    <dgm:cxn modelId="{E1271018-6B6C-4044-9711-537246FBD73D}" type="presParOf" srcId="{291D8DC6-565F-4812-8E3D-193D4A0B6A7A}" destId="{8A6AC114-34D3-40D0-AC19-CA052B673200}" srcOrd="4" destOrd="0" presId="urn:microsoft.com/office/officeart/2005/8/layout/list1"/>
    <dgm:cxn modelId="{10E9D1B6-71C4-4364-BC21-1379A56BBC9E}" type="presParOf" srcId="{8A6AC114-34D3-40D0-AC19-CA052B673200}" destId="{13C8007C-6F45-4D80-A1C3-20DA5E33B3CD}" srcOrd="0" destOrd="0" presId="urn:microsoft.com/office/officeart/2005/8/layout/list1"/>
    <dgm:cxn modelId="{483C9A54-0808-4903-97ED-749F2CEF9BEF}" type="presParOf" srcId="{8A6AC114-34D3-40D0-AC19-CA052B673200}" destId="{E7EC6BAD-0A3B-4980-A800-A4F237E4AEF2}" srcOrd="1" destOrd="0" presId="urn:microsoft.com/office/officeart/2005/8/layout/list1"/>
    <dgm:cxn modelId="{49928EBF-CAA0-492A-B628-890C6BF34107}" type="presParOf" srcId="{291D8DC6-565F-4812-8E3D-193D4A0B6A7A}" destId="{1F524C2D-5AEB-4EC7-B5CE-A0ED212EC1EC}" srcOrd="5" destOrd="0" presId="urn:microsoft.com/office/officeart/2005/8/layout/list1"/>
    <dgm:cxn modelId="{3F0669F8-9FFB-4BB7-A0A0-A8C1ED10FEA8}" type="presParOf" srcId="{291D8DC6-565F-4812-8E3D-193D4A0B6A7A}" destId="{B6B1AFBF-4557-4E59-80E0-858C50863037}" srcOrd="6" destOrd="0" presId="urn:microsoft.com/office/officeart/2005/8/layout/list1"/>
    <dgm:cxn modelId="{00277D66-961A-4F36-8DB1-5E3EFDA7A122}" type="presParOf" srcId="{291D8DC6-565F-4812-8E3D-193D4A0B6A7A}" destId="{AB030CAC-CEE9-4C83-B668-56BCC7097898}" srcOrd="7" destOrd="0" presId="urn:microsoft.com/office/officeart/2005/8/layout/list1"/>
    <dgm:cxn modelId="{BC4F8501-4B40-43D6-BDD1-53A9DC1EE78E}" type="presParOf" srcId="{291D8DC6-565F-4812-8E3D-193D4A0B6A7A}" destId="{6DF38FEF-FA9F-42A0-B3EB-F343BA7BCCFF}" srcOrd="8" destOrd="0" presId="urn:microsoft.com/office/officeart/2005/8/layout/list1"/>
    <dgm:cxn modelId="{FB441693-4956-405F-9351-09FAA8C27982}" type="presParOf" srcId="{6DF38FEF-FA9F-42A0-B3EB-F343BA7BCCFF}" destId="{ADB1E0EF-0520-4DC9-85A7-9DEE430847C3}" srcOrd="0" destOrd="0" presId="urn:microsoft.com/office/officeart/2005/8/layout/list1"/>
    <dgm:cxn modelId="{9EF91978-1175-4909-92EF-B2CF64A8E340}" type="presParOf" srcId="{6DF38FEF-FA9F-42A0-B3EB-F343BA7BCCFF}" destId="{737F9225-3E86-4C94-BF7C-F0E2A11DC150}" srcOrd="1" destOrd="0" presId="urn:microsoft.com/office/officeart/2005/8/layout/list1"/>
    <dgm:cxn modelId="{603902EE-40EA-4A60-B09C-1AA1F8730E65}" type="presParOf" srcId="{291D8DC6-565F-4812-8E3D-193D4A0B6A7A}" destId="{0BD4AEE0-8D38-4D71-AB4E-7C99EFA386A7}" srcOrd="9" destOrd="0" presId="urn:microsoft.com/office/officeart/2005/8/layout/list1"/>
    <dgm:cxn modelId="{E885E83F-31B4-4B49-88F1-5A460859EBED}" type="presParOf" srcId="{291D8DC6-565F-4812-8E3D-193D4A0B6A7A}" destId="{DF6BD71A-3509-4D0B-B353-351D34759314}" srcOrd="10" destOrd="0" presId="urn:microsoft.com/office/officeart/2005/8/layout/list1"/>
    <dgm:cxn modelId="{ACC56550-F7AC-4CC7-8875-A1467F32C125}" type="presParOf" srcId="{291D8DC6-565F-4812-8E3D-193D4A0B6A7A}" destId="{686972AC-DF32-4C6C-BD18-6F96C9F0407F}" srcOrd="11" destOrd="0" presId="urn:microsoft.com/office/officeart/2005/8/layout/list1"/>
    <dgm:cxn modelId="{C9D1C5D3-2D78-4FDF-BCA5-BD3611E914DC}" type="presParOf" srcId="{291D8DC6-565F-4812-8E3D-193D4A0B6A7A}" destId="{8F8E4BDB-4C28-4A4F-BE86-D9915EC122FB}" srcOrd="12" destOrd="0" presId="urn:microsoft.com/office/officeart/2005/8/layout/list1"/>
    <dgm:cxn modelId="{0EA3742A-FE89-4B5A-8001-1A9A6542CD0C}" type="presParOf" srcId="{8F8E4BDB-4C28-4A4F-BE86-D9915EC122FB}" destId="{4A320EAF-725A-41BE-B717-23BD417D4096}" srcOrd="0" destOrd="0" presId="urn:microsoft.com/office/officeart/2005/8/layout/list1"/>
    <dgm:cxn modelId="{E01F1264-22EF-40C4-97F7-D52E3BE78A6C}" type="presParOf" srcId="{8F8E4BDB-4C28-4A4F-BE86-D9915EC122FB}" destId="{18B41B83-DD62-473C-B423-D4B1211201D9}" srcOrd="1" destOrd="0" presId="urn:microsoft.com/office/officeart/2005/8/layout/list1"/>
    <dgm:cxn modelId="{9F7262CF-8A57-4A33-B6AF-7F4F723B1C19}" type="presParOf" srcId="{291D8DC6-565F-4812-8E3D-193D4A0B6A7A}" destId="{1149F2E9-1BA1-4998-8B35-D76A00EF0162}" srcOrd="13" destOrd="0" presId="urn:microsoft.com/office/officeart/2005/8/layout/list1"/>
    <dgm:cxn modelId="{E1F39725-55ED-498B-B436-06B721681A40}" type="presParOf" srcId="{291D8DC6-565F-4812-8E3D-193D4A0B6A7A}" destId="{97BDA01C-04BE-428D-9790-0B856A43CC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7FE1B-1BA0-43FC-AF08-8023312A0F14}">
      <dsp:nvSpPr>
        <dsp:cNvPr id="0" name=""/>
        <dsp:cNvSpPr/>
      </dsp:nvSpPr>
      <dsp:spPr>
        <a:xfrm>
          <a:off x="0" y="3781544"/>
          <a:ext cx="3178696" cy="82696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Доверие учащихся и их родителей к школьным отметкам</a:t>
          </a:r>
          <a:endParaRPr lang="ru-RU" sz="1800" b="1" kern="1200" dirty="0"/>
        </a:p>
      </dsp:txBody>
      <dsp:txXfrm>
        <a:off x="0" y="3781544"/>
        <a:ext cx="3178696" cy="826966"/>
      </dsp:txXfrm>
    </dsp:sp>
    <dsp:sp modelId="{BC29A360-B459-4BC1-9291-3EF170C0C0EB}">
      <dsp:nvSpPr>
        <dsp:cNvPr id="0" name=""/>
        <dsp:cNvSpPr/>
      </dsp:nvSpPr>
      <dsp:spPr>
        <a:xfrm rot="10800000">
          <a:off x="0" y="2520507"/>
          <a:ext cx="3178696" cy="1271874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Точный прогноз внешних независимых результатов</a:t>
          </a:r>
          <a:endParaRPr lang="ru-RU" sz="1600" b="1" kern="1200" dirty="0"/>
        </a:p>
      </dsp:txBody>
      <dsp:txXfrm rot="10800000">
        <a:off x="0" y="2520507"/>
        <a:ext cx="3178696" cy="1271874"/>
      </dsp:txXfrm>
    </dsp:sp>
    <dsp:sp modelId="{54164748-9A3B-4D5A-9F2D-F4551B8C02F1}">
      <dsp:nvSpPr>
        <dsp:cNvPr id="0" name=""/>
        <dsp:cNvSpPr/>
      </dsp:nvSpPr>
      <dsp:spPr>
        <a:xfrm rot="10800000">
          <a:off x="0" y="1261037"/>
          <a:ext cx="3178696" cy="1271874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Реальная (объективная) оценка знаний</a:t>
          </a:r>
          <a:endParaRPr lang="ru-RU" sz="1600" b="1" kern="1200" dirty="0"/>
        </a:p>
      </dsp:txBody>
      <dsp:txXfrm rot="10800000">
        <a:off x="0" y="1261037"/>
        <a:ext cx="3178696" cy="1271874"/>
      </dsp:txXfrm>
    </dsp:sp>
    <dsp:sp modelId="{045BB7CC-5C6E-4CB1-8FBC-0D8FB73A6A08}">
      <dsp:nvSpPr>
        <dsp:cNvPr id="0" name=""/>
        <dsp:cNvSpPr/>
      </dsp:nvSpPr>
      <dsp:spPr>
        <a:xfrm rot="10800000">
          <a:off x="0" y="1566"/>
          <a:ext cx="3178696" cy="1271874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Соответствие текущих отметок результатам внешних оценочных процедур</a:t>
          </a:r>
          <a:endParaRPr lang="ru-RU" sz="1600" b="1" kern="1200" dirty="0">
            <a:solidFill>
              <a:schemeClr val="bg1"/>
            </a:solidFill>
          </a:endParaRPr>
        </a:p>
      </dsp:txBody>
      <dsp:txXfrm rot="10800000">
        <a:off x="0" y="1566"/>
        <a:ext cx="3178696" cy="12718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7FE1B-1BA0-43FC-AF08-8023312A0F14}">
      <dsp:nvSpPr>
        <dsp:cNvPr id="0" name=""/>
        <dsp:cNvSpPr/>
      </dsp:nvSpPr>
      <dsp:spPr>
        <a:xfrm>
          <a:off x="0" y="3781544"/>
          <a:ext cx="3250703" cy="82696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Управление качеством образования на основе объективных результатов</a:t>
          </a:r>
          <a:endParaRPr lang="ru-RU" sz="1800" b="1" kern="1200" dirty="0"/>
        </a:p>
      </dsp:txBody>
      <dsp:txXfrm>
        <a:off x="0" y="3781544"/>
        <a:ext cx="3250703" cy="826966"/>
      </dsp:txXfrm>
    </dsp:sp>
    <dsp:sp modelId="{BC29A360-B459-4BC1-9291-3EF170C0C0EB}">
      <dsp:nvSpPr>
        <dsp:cNvPr id="0" name=""/>
        <dsp:cNvSpPr/>
      </dsp:nvSpPr>
      <dsp:spPr>
        <a:xfrm rot="10800000">
          <a:off x="0" y="2520507"/>
          <a:ext cx="3250703" cy="1271874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Точное планирование дальнейшей образовательной траектории</a:t>
          </a:r>
          <a:endParaRPr lang="ru-RU" sz="1600" b="1" kern="1200" dirty="0"/>
        </a:p>
      </dsp:txBody>
      <dsp:txXfrm rot="10800000">
        <a:off x="0" y="2520507"/>
        <a:ext cx="3250703" cy="1271874"/>
      </dsp:txXfrm>
    </dsp:sp>
    <dsp:sp modelId="{54164748-9A3B-4D5A-9F2D-F4551B8C02F1}">
      <dsp:nvSpPr>
        <dsp:cNvPr id="0" name=""/>
        <dsp:cNvSpPr/>
      </dsp:nvSpPr>
      <dsp:spPr>
        <a:xfrm rot="10800000">
          <a:off x="0" y="1261037"/>
          <a:ext cx="3250703" cy="1271874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Точный прогноз результатов ЕГЭ – поступление в ВУЗы</a:t>
          </a:r>
          <a:endParaRPr lang="ru-RU" sz="1600" b="1" kern="1200" dirty="0"/>
        </a:p>
      </dsp:txBody>
      <dsp:txXfrm rot="10800000">
        <a:off x="0" y="1261037"/>
        <a:ext cx="3250703" cy="1271874"/>
      </dsp:txXfrm>
    </dsp:sp>
    <dsp:sp modelId="{045BB7CC-5C6E-4CB1-8FBC-0D8FB73A6A08}">
      <dsp:nvSpPr>
        <dsp:cNvPr id="0" name=""/>
        <dsp:cNvSpPr/>
      </dsp:nvSpPr>
      <dsp:spPr>
        <a:xfrm rot="10800000">
          <a:off x="0" y="1566"/>
          <a:ext cx="3250703" cy="1271874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Точный прогноз результатов  ОГЭ –  поступление в 10 класс или СПО</a:t>
          </a:r>
          <a:endParaRPr lang="ru-RU" sz="1600" b="1" kern="1200" dirty="0">
            <a:solidFill>
              <a:schemeClr val="bg1"/>
            </a:solidFill>
          </a:endParaRPr>
        </a:p>
      </dsp:txBody>
      <dsp:txXfrm rot="10800000">
        <a:off x="0" y="1566"/>
        <a:ext cx="3250703" cy="12718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C3969-BD78-4999-AEDD-0E86922E2EB1}">
      <dsp:nvSpPr>
        <dsp:cNvPr id="0" name=""/>
        <dsp:cNvSpPr/>
      </dsp:nvSpPr>
      <dsp:spPr>
        <a:xfrm>
          <a:off x="0" y="51003"/>
          <a:ext cx="32403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D4245-C3E7-41FA-95F1-D1FB9854C5BD}">
      <dsp:nvSpPr>
        <dsp:cNvPr id="0" name=""/>
        <dsp:cNvSpPr/>
      </dsp:nvSpPr>
      <dsp:spPr>
        <a:xfrm>
          <a:off x="162018" y="27767"/>
          <a:ext cx="29400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Единые </a:t>
          </a:r>
          <a:r>
            <a:rPr lang="ru-RU" sz="1600" b="1" kern="1200" dirty="0" err="1" smtClean="0"/>
            <a:t>КИМы</a:t>
          </a:r>
          <a:endParaRPr lang="ru-RU" sz="1600" b="1" kern="1200" dirty="0"/>
        </a:p>
      </dsp:txBody>
      <dsp:txXfrm>
        <a:off x="162018" y="27767"/>
        <a:ext cx="2940040" cy="678960"/>
      </dsp:txXfrm>
    </dsp:sp>
    <dsp:sp modelId="{6C1B05C2-D24B-49C2-9C44-C834DB17FC68}">
      <dsp:nvSpPr>
        <dsp:cNvPr id="0" name=""/>
        <dsp:cNvSpPr/>
      </dsp:nvSpPr>
      <dsp:spPr>
        <a:xfrm>
          <a:off x="0" y="1410528"/>
          <a:ext cx="32403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7AA35-AD4D-4D1E-A0D2-4A17DA77BD8A}">
      <dsp:nvSpPr>
        <dsp:cNvPr id="0" name=""/>
        <dsp:cNvSpPr/>
      </dsp:nvSpPr>
      <dsp:spPr>
        <a:xfrm>
          <a:off x="162018" y="1071047"/>
          <a:ext cx="305857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Грамотное планирование независимых оценочных процедур</a:t>
          </a:r>
          <a:endParaRPr lang="ru-RU" sz="1600" b="1" kern="1200" dirty="0"/>
        </a:p>
      </dsp:txBody>
      <dsp:txXfrm>
        <a:off x="162018" y="1071047"/>
        <a:ext cx="3058579" cy="678960"/>
      </dsp:txXfrm>
    </dsp:sp>
    <dsp:sp modelId="{C7B825F7-594B-41FC-A780-A9FA9DB39AAE}">
      <dsp:nvSpPr>
        <dsp:cNvPr id="0" name=""/>
        <dsp:cNvSpPr/>
      </dsp:nvSpPr>
      <dsp:spPr>
        <a:xfrm>
          <a:off x="0" y="2453808"/>
          <a:ext cx="32403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3187B-9E64-45F6-ADFE-F596A28425A2}">
      <dsp:nvSpPr>
        <dsp:cNvPr id="0" name=""/>
        <dsp:cNvSpPr/>
      </dsp:nvSpPr>
      <dsp:spPr>
        <a:xfrm>
          <a:off x="162018" y="2114328"/>
          <a:ext cx="305240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Самооценка и самоанализ объективности учителя</a:t>
          </a:r>
          <a:endParaRPr lang="ru-RU" sz="1600" b="1" kern="1200" dirty="0"/>
        </a:p>
      </dsp:txBody>
      <dsp:txXfrm>
        <a:off x="162018" y="2114328"/>
        <a:ext cx="3052409" cy="678960"/>
      </dsp:txXfrm>
    </dsp:sp>
    <dsp:sp modelId="{70713125-7777-4223-8CDC-74B6FEBAC9AF}">
      <dsp:nvSpPr>
        <dsp:cNvPr id="0" name=""/>
        <dsp:cNvSpPr/>
      </dsp:nvSpPr>
      <dsp:spPr>
        <a:xfrm>
          <a:off x="0" y="3466884"/>
          <a:ext cx="32403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E36B-ADBC-4B88-B432-DABF3E1C7DAF}">
      <dsp:nvSpPr>
        <dsp:cNvPr id="0" name=""/>
        <dsp:cNvSpPr/>
      </dsp:nvSpPr>
      <dsp:spPr>
        <a:xfrm>
          <a:off x="162018" y="3157608"/>
          <a:ext cx="29400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Оценка и анализ объективности администрацией</a:t>
          </a:r>
          <a:endParaRPr lang="ru-RU" sz="1600" b="1" kern="1200" dirty="0"/>
        </a:p>
      </dsp:txBody>
      <dsp:txXfrm>
        <a:off x="162018" y="3157608"/>
        <a:ext cx="2940040" cy="678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599C4D-28B8-45E4-911B-E99ED470F146}">
      <dsp:nvSpPr>
        <dsp:cNvPr id="0" name=""/>
        <dsp:cNvSpPr/>
      </dsp:nvSpPr>
      <dsp:spPr>
        <a:xfrm>
          <a:off x="0" y="368499"/>
          <a:ext cx="33123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3D17C-96B2-46DF-A9ED-3FB2AA3616A9}">
      <dsp:nvSpPr>
        <dsp:cNvPr id="0" name=""/>
        <dsp:cNvSpPr/>
      </dsp:nvSpPr>
      <dsp:spPr>
        <a:xfrm>
          <a:off x="154063" y="99820"/>
          <a:ext cx="29609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Прогноз  результатов</a:t>
          </a:r>
          <a:endParaRPr lang="ru-RU" sz="1600" b="1" kern="1200" dirty="0"/>
        </a:p>
      </dsp:txBody>
      <dsp:txXfrm>
        <a:off x="154063" y="99820"/>
        <a:ext cx="2960972" cy="649440"/>
      </dsp:txXfrm>
    </dsp:sp>
    <dsp:sp modelId="{B6B1AFBF-4557-4E59-80E0-858C50863037}">
      <dsp:nvSpPr>
        <dsp:cNvPr id="0" name=""/>
        <dsp:cNvSpPr/>
      </dsp:nvSpPr>
      <dsp:spPr>
        <a:xfrm>
          <a:off x="0" y="1366419"/>
          <a:ext cx="33123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C6BAD-0A3B-4980-A800-A4F237E4AEF2}">
      <dsp:nvSpPr>
        <dsp:cNvPr id="0" name=""/>
        <dsp:cNvSpPr/>
      </dsp:nvSpPr>
      <dsp:spPr>
        <a:xfrm>
          <a:off x="165618" y="1041699"/>
          <a:ext cx="297875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Оценка точности прогноза</a:t>
          </a:r>
          <a:endParaRPr lang="ru-RU" sz="1600" b="1" kern="1200" dirty="0"/>
        </a:p>
      </dsp:txBody>
      <dsp:txXfrm>
        <a:off x="165618" y="1041699"/>
        <a:ext cx="2978756" cy="649440"/>
      </dsp:txXfrm>
    </dsp:sp>
    <dsp:sp modelId="{DF6BD71A-3509-4D0B-B353-351D34759314}">
      <dsp:nvSpPr>
        <dsp:cNvPr id="0" name=""/>
        <dsp:cNvSpPr/>
      </dsp:nvSpPr>
      <dsp:spPr>
        <a:xfrm>
          <a:off x="0" y="2364340"/>
          <a:ext cx="33123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F9225-3E86-4C94-BF7C-F0E2A11DC150}">
      <dsp:nvSpPr>
        <dsp:cNvPr id="0" name=""/>
        <dsp:cNvSpPr/>
      </dsp:nvSpPr>
      <dsp:spPr>
        <a:xfrm>
          <a:off x="165618" y="2039619"/>
          <a:ext cx="297875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Динамика объективности каждого учителя</a:t>
          </a:r>
          <a:endParaRPr lang="ru-RU" sz="4300" b="1" kern="1200" dirty="0"/>
        </a:p>
      </dsp:txBody>
      <dsp:txXfrm>
        <a:off x="165618" y="2039619"/>
        <a:ext cx="2978756" cy="649440"/>
      </dsp:txXfrm>
    </dsp:sp>
    <dsp:sp modelId="{97BDA01C-04BE-428D-9790-0B856A43CC28}">
      <dsp:nvSpPr>
        <dsp:cNvPr id="0" name=""/>
        <dsp:cNvSpPr/>
      </dsp:nvSpPr>
      <dsp:spPr>
        <a:xfrm>
          <a:off x="0" y="3362805"/>
          <a:ext cx="331236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41B83-DD62-473C-B423-D4B1211201D9}">
      <dsp:nvSpPr>
        <dsp:cNvPr id="0" name=""/>
        <dsp:cNvSpPr/>
      </dsp:nvSpPr>
      <dsp:spPr>
        <a:xfrm>
          <a:off x="165618" y="3037539"/>
          <a:ext cx="281373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Динамика объективности по лицею в целом</a:t>
          </a:r>
          <a:endParaRPr lang="ru-RU" sz="1600" b="1" kern="1200" dirty="0"/>
        </a:p>
      </dsp:txBody>
      <dsp:txXfrm>
        <a:off x="165618" y="3037539"/>
        <a:ext cx="2813737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CA4729-5275-46FD-A3E2-C7C1B2AF2BA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759362"/>
            <a:ext cx="5511174" cy="450937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BA769F-694C-4CCA-98B9-E252FC864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24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20B47DB-95C0-4E60-B408-C7841ED2F2F7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12957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3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63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33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5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5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84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16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34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08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69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8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C341-9037-417B-A636-B702A9C87E1B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BBE0-326D-4B8E-A92C-D2527AF9E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7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8.wdp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6.png"/><Relationship Id="rId10" Type="http://schemas.microsoft.com/office/2007/relationships/hdphoto" Target="../media/hdphoto13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41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 flipV="1">
            <a:off x="467544" y="1268760"/>
            <a:ext cx="8208912" cy="28803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Использование результатов независимых оценочных процедур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повышении качества образования в школе </a:t>
            </a:r>
            <a:endParaRPr lang="ru-RU" sz="3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0480" y="4904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О. Е. Позднякова,</a:t>
            </a:r>
            <a:br>
              <a:rPr lang="ru-RU" b="1" i="1" dirty="0" smtClean="0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+mj-lt"/>
              </a:rPr>
              <a:t>директор </a:t>
            </a:r>
            <a:r>
              <a:rPr lang="ru-RU" i="1" dirty="0" smtClean="0">
                <a:solidFill>
                  <a:srgbClr val="0070C0"/>
                </a:solidFill>
                <a:latin typeface="+mj-lt"/>
              </a:rPr>
              <a:t>Муниципального бюджетного общеобразовательного учреждения – лицея № 18 города Орла</a:t>
            </a:r>
            <a:r>
              <a:rPr lang="ru-RU" b="1" i="1" dirty="0" smtClean="0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9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548674"/>
          <a:ext cx="8208911" cy="5112578"/>
        </p:xfrm>
        <a:graphic>
          <a:graphicData uri="http://schemas.openxmlformats.org/drawingml/2006/table">
            <a:tbl>
              <a:tblPr/>
              <a:tblGrid>
                <a:gridCol w="1140456"/>
                <a:gridCol w="2209635"/>
                <a:gridCol w="1407751"/>
                <a:gridCol w="1621586"/>
                <a:gridCol w="1829483"/>
              </a:tblGrid>
              <a:tr h="601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Учащегося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Текущая отметка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Расхождение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Обобщение данных по учителям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780928"/>
          <a:ext cx="8280920" cy="3744415"/>
        </p:xfrm>
        <a:graphic>
          <a:graphicData uri="http://schemas.openxmlformats.org/drawingml/2006/table">
            <a:tbl>
              <a:tblPr/>
              <a:tblGrid>
                <a:gridCol w="775663"/>
                <a:gridCol w="894167"/>
                <a:gridCol w="689478"/>
                <a:gridCol w="919304"/>
                <a:gridCol w="1005489"/>
                <a:gridCol w="689478"/>
                <a:gridCol w="689478"/>
                <a:gridCol w="689478"/>
                <a:gridCol w="689478"/>
                <a:gridCol w="1238907"/>
              </a:tblGrid>
              <a:tr h="3270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данные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объективности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1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обучающихся в классах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обучающихся, участвующих в диагностике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Точное соответствие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Расхождение в 2 балла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Качественная оценка объективности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7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01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8АБ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01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8АБ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02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8ВГ, 9ВГ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02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8ВГ, 9ВГ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03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8Д, 9АБ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03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8Д, 9АБ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7" y="1196752"/>
          <a:ext cx="8712963" cy="1368152"/>
        </p:xfrm>
        <a:graphic>
          <a:graphicData uri="http://schemas.openxmlformats.org/drawingml/2006/table">
            <a:tbl>
              <a:tblPr/>
              <a:tblGrid>
                <a:gridCol w="490727"/>
                <a:gridCol w="575072"/>
                <a:gridCol w="490727"/>
                <a:gridCol w="490727"/>
                <a:gridCol w="490727"/>
                <a:gridCol w="490727"/>
                <a:gridCol w="490727"/>
                <a:gridCol w="490727"/>
                <a:gridCol w="490727"/>
                <a:gridCol w="490727"/>
                <a:gridCol w="490727"/>
                <a:gridCol w="490727"/>
                <a:gridCol w="490727"/>
                <a:gridCol w="490727"/>
                <a:gridCol w="920114"/>
                <a:gridCol w="838326"/>
              </a:tblGrid>
              <a:tr h="7740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учащихся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Расхождений в 2 балла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Расхождений в 2 балла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Объективность по расхождению в 2 балла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Объективность по точному соответствию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7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7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8А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33,33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26,67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26,67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5366" marR="5366" marT="5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  <a:cs typeface="+mn-cs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  <a:cs typeface="+mn-cs"/>
              </a:rPr>
            </a:b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  <a:cs typeface="+mn-cs"/>
              </a:rPr>
              <a:t>Как повысить объективность оценивания ?</a:t>
            </a:r>
            <a:b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Переход от среднеарифметической отметки к средневзвешенной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0033CC"/>
                </a:solidFill>
                <a:latin typeface="Cambria" pitchFamily="18" charset="0"/>
                <a:ea typeface="Cambria" pitchFamily="18" charset="0"/>
              </a:rPr>
              <a:t>Каждое задание, каждый вид учебной работы, выполняемой в процессе урочной и внеурочной деятельности, имеет свой собственный «вес» (контрольная, самостоятельная работа, ответ на уроке, проверка тетрадей – все они будут иметь разный вес), что позволяет рассчитывать средневзвешенную отметку и тем самым более объективно оценивать успеваемость обучающихся.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Cambria" pitchFamily="18" charset="0"/>
                <a:ea typeface="Cambria" pitchFamily="18" charset="0"/>
              </a:rPr>
              <a:t>Возможные значения веса отдельных видов учебной работы – от 1 до 10. </a:t>
            </a:r>
          </a:p>
          <a:p>
            <a:r>
              <a:rPr lang="ru-RU" sz="2000" dirty="0" smtClean="0">
                <a:solidFill>
                  <a:srgbClr val="0033CC"/>
                </a:solidFill>
                <a:latin typeface="Cambria" pitchFamily="18" charset="0"/>
                <a:ea typeface="Cambria" pitchFamily="18" charset="0"/>
              </a:rPr>
              <a:t>Формула для расчета средневзвешенного балла: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CC"/>
                </a:solidFill>
                <a:latin typeface="Cambria" pitchFamily="18" charset="0"/>
                <a:ea typeface="Cambria" pitchFamily="18" charset="0"/>
              </a:rPr>
              <a:t>средневзвешенный балл = (сумма произведений отметок на вес каждой из них) : (сумма весов этих отметок).</a:t>
            </a:r>
          </a:p>
          <a:p>
            <a:pPr>
              <a:buNone/>
            </a:pPr>
            <a:endParaRPr lang="ru-RU" sz="2000" b="1" dirty="0" smtClean="0">
              <a:solidFill>
                <a:srgbClr val="0033CC"/>
              </a:solidFill>
              <a:latin typeface="Cambria" pitchFamily="18" charset="0"/>
              <a:ea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692696"/>
          <a:ext cx="8352928" cy="59247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0169"/>
                <a:gridCol w="754857"/>
                <a:gridCol w="3403045"/>
                <a:gridCol w="754857"/>
              </a:tblGrid>
              <a:tr h="2609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Вид</a:t>
                      </a:r>
                      <a:r>
                        <a:rPr lang="en-US" sz="1600" b="1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учебной</a:t>
                      </a:r>
                      <a:r>
                        <a:rPr lang="en-US" sz="1600" b="1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работы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Вес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Вид</a:t>
                      </a:r>
                      <a:r>
                        <a:rPr lang="en-US" sz="1600" b="1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учебной</a:t>
                      </a:r>
                      <a:r>
                        <a:rPr lang="en-US" sz="1600" b="1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работы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mbria" pitchFamily="18" charset="0"/>
                          <a:ea typeface="Cambria" pitchFamily="18" charset="0"/>
                        </a:rPr>
                        <a:t>Вес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Домашнее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задание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Практическая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работа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</a:tr>
              <a:tr h="43251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mbria" pitchFamily="18" charset="0"/>
                          <a:ea typeface="Cambria" pitchFamily="18" charset="0"/>
                        </a:rPr>
                        <a:t>Работа на уроке (задания базового уровня)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Тестирование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Коллективный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Зачет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Проверочная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работа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Тематическая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контрольная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работа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Ответ на уроке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Диктант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Грамматическое задание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Изложение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Комплексный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анализ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текста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Чтение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517">
                <a:tc>
                  <a:txBody>
                    <a:bodyPr/>
                    <a:lstStyle/>
                    <a:p>
                      <a:r>
                        <a:rPr lang="ru-RU" sz="1400">
                          <a:latin typeface="Cambria" pitchFamily="18" charset="0"/>
                          <a:ea typeface="Cambria" pitchFamily="18" charset="0"/>
                        </a:rPr>
                        <a:t>Работа на уроке (задания повышенного уровня)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Анализ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текста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Словарный диктант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Контрольная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работа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10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</a:tr>
              <a:tr h="432517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Эссе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Диагностическая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контрольная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работа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Устный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счет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Итоговая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контрольная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работа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Реферат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Лабораторная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работа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Творческая работа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Самостоятельная работа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Сочинение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Контрольное списывание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Монолог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/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диалог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r>
                        <a:rPr lang="en-US" sz="1400">
                          <a:latin typeface="Cambria" pitchFamily="18" charset="0"/>
                          <a:ea typeface="Cambria" pitchFamily="18" charset="0"/>
                        </a:rPr>
                        <a:t>Тематическая работа</a:t>
                      </a:r>
                      <a:endParaRPr lang="ru-RU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Аудирование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Хоровое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пение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41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Спортивные</a:t>
                      </a:r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dirty="0" err="1">
                          <a:latin typeface="Cambria" pitchFamily="18" charset="0"/>
                          <a:ea typeface="Cambria" pitchFamily="18" charset="0"/>
                        </a:rPr>
                        <a:t>нормативы</a:t>
                      </a:r>
                      <a:endParaRPr lang="ru-RU" sz="1400" dirty="0">
                        <a:solidFill>
                          <a:srgbClr val="0033CC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3181" marR="33181" marT="33181" marB="33181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0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Таблица веса типовых отметок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57903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s://i.pinimg.com/originals/5e/f8/90/5ef8909b5b347b10d42d6a11df8b53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013" y="1340768"/>
            <a:ext cx="4211281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Обеспечение объективности</a:t>
            </a:r>
            <a: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51520" y="1196752"/>
          <a:ext cx="32403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5508104" y="1268760"/>
          <a:ext cx="331236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866" name="Picture 2" descr="https://avatars.mds.yandex.net/get-zen_doc/1546191/pub_5d7e4b13a660d700bf456a6a_5d7e5ac79c944600ae645242/scale_12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764704"/>
            <a:ext cx="2492896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776821" y="1137295"/>
            <a:ext cx="2200828" cy="1519354"/>
            <a:chOff x="4747436" y="1255153"/>
            <a:chExt cx="2200828" cy="15193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436" y="1255153"/>
              <a:ext cx="2200828" cy="151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5112059" y="1255153"/>
              <a:ext cx="1512168" cy="1512168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353713" y="1124744"/>
            <a:ext cx="1512168" cy="1512168"/>
            <a:chOff x="2268376" y="1127874"/>
            <a:chExt cx="1512168" cy="15121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335" y="1343713"/>
              <a:ext cx="1049627" cy="1058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2268376" y="1127874"/>
              <a:ext cx="1512168" cy="1512168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66250" y="139288"/>
            <a:ext cx="571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Управленческий компонент</a:t>
            </a:r>
            <a:endParaRPr lang="ru-RU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532" y="2708920"/>
            <a:ext cx="27045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Анализ результатов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 оценочных процедур</a:t>
            </a:r>
          </a:p>
          <a:p>
            <a:pPr algn="ctr"/>
            <a:endParaRPr lang="ru-RU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5593" y="2636912"/>
            <a:ext cx="3046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ru-RU" b="0" dirty="0"/>
              <a:t>Индивидуальные</a:t>
            </a:r>
            <a:br>
              <a:rPr lang="ru-RU" b="0" dirty="0"/>
            </a:br>
            <a:r>
              <a:rPr lang="ru-RU" b="0" dirty="0"/>
              <a:t> встречи-собеседования </a:t>
            </a:r>
            <a:br>
              <a:rPr lang="ru-RU" b="0" dirty="0"/>
            </a:br>
            <a:r>
              <a:rPr lang="ru-RU" b="0" dirty="0"/>
              <a:t>с педагогами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6850" y="5805264"/>
            <a:ext cx="3429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Посещение уроков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методической службой </a:t>
            </a: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лицея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779912" y="2708920"/>
            <a:ext cx="1512168" cy="1512168"/>
            <a:chOff x="486793" y="3227237"/>
            <a:chExt cx="1512168" cy="1512168"/>
          </a:xfrm>
        </p:grpSpPr>
        <p:sp>
          <p:nvSpPr>
            <p:cNvPr id="33" name="Овал 32"/>
            <p:cNvSpPr/>
            <p:nvPr/>
          </p:nvSpPr>
          <p:spPr>
            <a:xfrm>
              <a:off x="486793" y="3227237"/>
              <a:ext cx="1512168" cy="1512168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 descr="https://img2.freepng.ru/20180626/bzq/kisspng-computer-icons-royalty-free-clip-art-5b31bf10825849.357559211529986832533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875" b="93875" l="10000" r="90000">
                          <a14:foregroundMark x1="49222" y1="28500" x2="53778" y2="36000"/>
                          <a14:foregroundMark x1="66222" y1="27375" x2="68889" y2="35625"/>
                          <a14:foregroundMark x1="56111" y1="8250" x2="65111" y2="5250"/>
                          <a14:foregroundMark x1="65111" y1="1875" x2="63556" y2="1875"/>
                          <a14:foregroundMark x1="54222" y1="64625" x2="68111" y2="77500"/>
                          <a14:foregroundMark x1="63556" y1="54500" x2="65889" y2="76875"/>
                          <a14:foregroundMark x1="60889" y1="52375" x2="56111" y2="80500"/>
                          <a14:foregroundMark x1="55889" y1="55750" x2="55889" y2="68875"/>
                          <a14:foregroundMark x1="24000" y1="62500" x2="28000" y2="69750"/>
                          <a14:foregroundMark x1="79444" y1="93625" x2="45556" y2="93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074" y="3436807"/>
              <a:ext cx="1229657" cy="1093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218527" y="4292911"/>
            <a:ext cx="1512168" cy="1512168"/>
            <a:chOff x="6696236" y="3935343"/>
            <a:chExt cx="1512168" cy="1512168"/>
          </a:xfrm>
        </p:grpSpPr>
        <p:sp>
          <p:nvSpPr>
            <p:cNvPr id="22" name="Овал 21"/>
            <p:cNvSpPr/>
            <p:nvPr/>
          </p:nvSpPr>
          <p:spPr>
            <a:xfrm>
              <a:off x="6696236" y="3935343"/>
              <a:ext cx="1512168" cy="1512168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https://img2.freepng.ru/20180415/yaq/kisspng-pedagogy-teacher-education-learning-class-teacher-5ad33e1f880350.1153585315237934395571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5" y="4187050"/>
              <a:ext cx="1008754" cy="1008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435963" y="4303095"/>
            <a:ext cx="1512168" cy="1512168"/>
            <a:chOff x="2799529" y="3575961"/>
            <a:chExt cx="1512168" cy="1512168"/>
          </a:xfrm>
        </p:grpSpPr>
        <p:pic>
          <p:nvPicPr>
            <p:cNvPr id="1040" name="Picture 16" descr="https://yt3.ggpht.com/a/AATXAJz2MArGaWZTLDmzROwm8sVfBNyC_Q2b3kWyW52a=s900-c-k-c0xffffffff-no-rj-mo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5115" y="3837241"/>
              <a:ext cx="1122256" cy="112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/>
            <p:cNvSpPr/>
            <p:nvPr/>
          </p:nvSpPr>
          <p:spPr>
            <a:xfrm>
              <a:off x="2799529" y="3575961"/>
              <a:ext cx="1512168" cy="1512168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4929" y="5950836"/>
            <a:ext cx="4249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ru-RU" b="0" dirty="0"/>
              <a:t>Разработка перспективного плана </a:t>
            </a:r>
          </a:p>
          <a:p>
            <a:r>
              <a:rPr lang="ru-RU" b="0" dirty="0"/>
              <a:t>повышения квалификации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978707" y="1875870"/>
            <a:ext cx="1089237" cy="833050"/>
          </a:xfrm>
          <a:prstGeom prst="curvedConnector2">
            <a:avLst/>
          </a:prstGeom>
          <a:ln w="3810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23"/>
          <p:cNvCxnSpPr/>
          <p:nvPr/>
        </p:nvCxnSpPr>
        <p:spPr>
          <a:xfrm flipH="1">
            <a:off x="4976056" y="1869844"/>
            <a:ext cx="1089237" cy="833050"/>
          </a:xfrm>
          <a:prstGeom prst="curvedConnector2">
            <a:avLst/>
          </a:prstGeom>
          <a:ln w="3810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23"/>
          <p:cNvCxnSpPr/>
          <p:nvPr/>
        </p:nvCxnSpPr>
        <p:spPr>
          <a:xfrm flipV="1">
            <a:off x="2992745" y="4226129"/>
            <a:ext cx="1089237" cy="833050"/>
          </a:xfrm>
          <a:prstGeom prst="curvedConnector2">
            <a:avLst/>
          </a:prstGeom>
          <a:ln w="3810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23"/>
          <p:cNvCxnSpPr/>
          <p:nvPr/>
        </p:nvCxnSpPr>
        <p:spPr>
          <a:xfrm flipH="1" flipV="1">
            <a:off x="5066939" y="4221088"/>
            <a:ext cx="1089237" cy="833050"/>
          </a:xfrm>
          <a:prstGeom prst="curvedConnector2">
            <a:avLst/>
          </a:prstGeom>
          <a:ln w="3810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92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clipart.email/c765f7491c609a2707ca51002169d2aa_partnership-icon-clipart-business-text-line-transparent-clip-art_900-980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224" y="4680925"/>
            <a:ext cx="807467" cy="8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129" y="3212976"/>
            <a:ext cx="803856" cy="76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883" y="1597748"/>
            <a:ext cx="850146" cy="92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46000"/>
                    </a14:imgEffect>
                    <a14:imgEffect>
                      <a14:brightnessContrast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572" y="1462876"/>
            <a:ext cx="1040588" cy="7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900121" y="4555712"/>
            <a:ext cx="1129668" cy="112966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09256" y="2998885"/>
            <a:ext cx="1124668" cy="112466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242249" y="3347700"/>
            <a:ext cx="257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ru-RU" dirty="0"/>
              <a:t>Стажерская пара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0240" y="4798893"/>
            <a:ext cx="279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ru-RU" dirty="0" err="1"/>
              <a:t>Взаимопосещение</a:t>
            </a:r>
            <a:r>
              <a:rPr lang="ru-RU" dirty="0"/>
              <a:t> уроков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787892"/>
            <a:ext cx="4464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ru-RU" b="0" dirty="0"/>
              <a:t>Постоянно действующий практико-ориентированный семинар для всех педагогов лицея по теме: «Непрерывное совершенствование профессионального мастерства учителя на основе анализа внешних процедур оценки качества образования»</a:t>
            </a:r>
          </a:p>
        </p:txBody>
      </p:sp>
      <p:sp>
        <p:nvSpPr>
          <p:cNvPr id="33" name="Овал 32"/>
          <p:cNvSpPr/>
          <p:nvPr/>
        </p:nvSpPr>
        <p:spPr>
          <a:xfrm>
            <a:off x="1708433" y="1484784"/>
            <a:ext cx="1198922" cy="119892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872836" y="1266342"/>
            <a:ext cx="1204902" cy="120490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72000" y="1268760"/>
            <a:ext cx="0" cy="525658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68144" y="1333217"/>
            <a:ext cx="3370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ru-RU" dirty="0" smtClean="0"/>
              <a:t>Проведение</a:t>
            </a:r>
            <a:br>
              <a:rPr lang="ru-RU" dirty="0" smtClean="0"/>
            </a:br>
            <a:r>
              <a:rPr lang="ru-RU" dirty="0" smtClean="0"/>
              <a:t> семинаров-тренингов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оцениванию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226693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Методический компонент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26252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420658" y="5296607"/>
            <a:ext cx="6984776" cy="946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03649" y="2172532"/>
            <a:ext cx="6984776" cy="996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3649" y="1020404"/>
            <a:ext cx="6984776" cy="968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03649" y="3313912"/>
            <a:ext cx="7001785" cy="1762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78045" y="1146805"/>
            <a:ext cx="67264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pPr algn="l"/>
            <a:r>
              <a:rPr lang="ru-RU" dirty="0"/>
              <a:t>Корректировка рабочих программ по учебным предметам и курсам внеурочной деятельности</a:t>
            </a:r>
            <a:br>
              <a:rPr lang="ru-RU" dirty="0"/>
            </a:br>
            <a:endParaRPr lang="ru-RU" sz="3200" dirty="0"/>
          </a:p>
          <a:p>
            <a:pPr algn="l"/>
            <a:r>
              <a:rPr lang="ru-RU" dirty="0"/>
              <a:t>Использование возможности внеурочной деятельности и дополнительного образования</a:t>
            </a:r>
          </a:p>
          <a:p>
            <a:pPr algn="l"/>
            <a:endParaRPr lang="ru-RU" sz="3200" dirty="0"/>
          </a:p>
          <a:p>
            <a:pPr algn="l"/>
            <a:r>
              <a:rPr lang="ru-RU" dirty="0"/>
              <a:t>Реализация проектов:</a:t>
            </a:r>
          </a:p>
          <a:p>
            <a:pPr algn="l"/>
            <a:r>
              <a:rPr lang="ru-RU" dirty="0"/>
              <a:t> «Учение с увлечением» - для </a:t>
            </a:r>
            <a:r>
              <a:rPr lang="ru-RU" dirty="0" smtClean="0"/>
              <a:t>обучающихся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высокими образовательными результатами </a:t>
            </a:r>
          </a:p>
          <a:p>
            <a:pPr algn="l"/>
            <a:r>
              <a:rPr lang="ru-RU" dirty="0"/>
              <a:t>и «Учись учиться» - проект, </a:t>
            </a:r>
            <a:r>
              <a:rPr lang="ru-RU" dirty="0" smtClean="0"/>
              <a:t>ориентированный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преодоление образовательных </a:t>
            </a:r>
            <a:r>
              <a:rPr lang="ru-RU" dirty="0" smtClean="0"/>
              <a:t>дефицитов</a:t>
            </a:r>
          </a:p>
          <a:p>
            <a:pPr algn="l"/>
            <a:endParaRPr lang="ru-RU" sz="1800" dirty="0"/>
          </a:p>
          <a:p>
            <a:pPr algn="l"/>
            <a:endParaRPr lang="ru-RU" sz="1800" dirty="0" smtClean="0"/>
          </a:p>
          <a:p>
            <a:pPr algn="l"/>
            <a:endParaRPr lang="ru-RU" sz="1000" dirty="0"/>
          </a:p>
          <a:p>
            <a:pPr algn="l"/>
            <a:r>
              <a:rPr lang="ru-RU" dirty="0"/>
              <a:t> Исследовательская деятельность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38392" y="160021"/>
            <a:ext cx="571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Содержательный компонент</a:t>
            </a:r>
            <a:endParaRPr lang="ru-RU" sz="2800" dirty="0">
              <a:solidFill>
                <a:srgbClr val="0070C0"/>
              </a:solidFill>
              <a:latin typeface="Impact" panose="020B0806030902050204" pitchFamily="34" charset="0"/>
              <a:ea typeface="Cambria Math" panose="02040503050406030204" pitchFamily="18" charset="0"/>
            </a:endParaRPr>
          </a:p>
        </p:txBody>
      </p:sp>
      <p:pic>
        <p:nvPicPr>
          <p:cNvPr id="28" name="Picture 12" descr="https://img2.freepng.ru/20180626/bzq/kisspng-computer-icons-royalty-free-clip-art-5b31bf10825849.3575592115299868325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5" b="93875" l="10000" r="90000">
                        <a14:foregroundMark x1="49222" y1="28500" x2="53778" y2="36000"/>
                        <a14:foregroundMark x1="66222" y1="27375" x2="68889" y2="35625"/>
                        <a14:foregroundMark x1="56111" y1="8250" x2="65111" y2="5250"/>
                        <a14:foregroundMark x1="65111" y1="1875" x2="63556" y2="1875"/>
                        <a14:foregroundMark x1="54222" y1="64625" x2="68111" y2="77500"/>
                        <a14:foregroundMark x1="63556" y1="54500" x2="65889" y2="76875"/>
                        <a14:foregroundMark x1="60889" y1="52375" x2="56111" y2="80500"/>
                        <a14:foregroundMark x1="55889" y1="55750" x2="55889" y2="68875"/>
                        <a14:foregroundMark x1="24000" y1="62500" x2="28000" y2="69750"/>
                        <a14:foregroundMark x1="79444" y1="93625" x2="45556" y2="9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5224"/>
            <a:ext cx="2099382" cy="18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47563" y="980728"/>
            <a:ext cx="1044117" cy="1008112"/>
            <a:chOff x="827585" y="980728"/>
            <a:chExt cx="756084" cy="756084"/>
          </a:xfrm>
        </p:grpSpPr>
        <p:sp>
          <p:nvSpPr>
            <p:cNvPr id="26" name="Овал 25"/>
            <p:cNvSpPr/>
            <p:nvPr/>
          </p:nvSpPr>
          <p:spPr>
            <a:xfrm>
              <a:off x="827585" y="980728"/>
              <a:ext cx="756084" cy="75608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146" t="16395" r="18066" b="22746"/>
            <a:stretch/>
          </p:blipFill>
          <p:spPr>
            <a:xfrm>
              <a:off x="958754" y="1012066"/>
              <a:ext cx="624915" cy="624172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622070" y="3303380"/>
            <a:ext cx="1039044" cy="1061724"/>
            <a:chOff x="827585" y="3275930"/>
            <a:chExt cx="756084" cy="756084"/>
          </a:xfrm>
        </p:grpSpPr>
        <p:sp>
          <p:nvSpPr>
            <p:cNvPr id="34" name="Овал 33"/>
            <p:cNvSpPr/>
            <p:nvPr/>
          </p:nvSpPr>
          <p:spPr>
            <a:xfrm>
              <a:off x="827585" y="3275930"/>
              <a:ext cx="756084" cy="75608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6154" b="78462" l="2878" r="884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770" t="26679" r="20072" b="33822"/>
            <a:stretch/>
          </p:blipFill>
          <p:spPr bwMode="auto">
            <a:xfrm>
              <a:off x="884466" y="3420687"/>
              <a:ext cx="663199" cy="39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11560" y="2148553"/>
            <a:ext cx="1057671" cy="1064423"/>
            <a:chOff x="827585" y="2412575"/>
            <a:chExt cx="769638" cy="776832"/>
          </a:xfrm>
        </p:grpSpPr>
        <p:sp>
          <p:nvSpPr>
            <p:cNvPr id="33" name="Овал 32"/>
            <p:cNvSpPr/>
            <p:nvPr/>
          </p:nvSpPr>
          <p:spPr>
            <a:xfrm>
              <a:off x="827585" y="2412575"/>
              <a:ext cx="756084" cy="75608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89404" l="0" r="89937">
                          <a14:foregroundMark x1="12579" y1="25828" x2="12579" y2="25828"/>
                          <a14:foregroundMark x1="22642" y1="43046" x2="22642" y2="43046"/>
                          <a14:foregroundMark x1="15723" y1="54967" x2="15723" y2="54967"/>
                          <a14:foregroundMark x1="28302" y1="37086" x2="28302" y2="37086"/>
                          <a14:foregroundMark x1="38994" y1="46358" x2="38994" y2="46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19" y="2507055"/>
              <a:ext cx="718504" cy="68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11560" y="5229200"/>
            <a:ext cx="1151015" cy="1080120"/>
            <a:chOff x="813469" y="5238075"/>
            <a:chExt cx="837562" cy="774900"/>
          </a:xfrm>
        </p:grpSpPr>
        <p:sp>
          <p:nvSpPr>
            <p:cNvPr id="35" name="Овал 34"/>
            <p:cNvSpPr/>
            <p:nvPr/>
          </p:nvSpPr>
          <p:spPr>
            <a:xfrm>
              <a:off x="813469" y="5256891"/>
              <a:ext cx="756084" cy="75608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10000" b="90000" l="10000" r="90000">
                          <a14:foregroundMark x1="35606" y1="57018" x2="35606" y2="57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523" b="13854"/>
            <a:stretch/>
          </p:blipFill>
          <p:spPr bwMode="auto">
            <a:xfrm>
              <a:off x="828701" y="5238075"/>
              <a:ext cx="822330" cy="68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763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779912" y="4167547"/>
            <a:ext cx="5201745" cy="917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Изучение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мнения родителей по вопросам объективности оценки качества образования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школе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00278" y="4097374"/>
            <a:ext cx="1039044" cy="10538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65265" y="3052018"/>
            <a:ext cx="5199222" cy="881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Включение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родительской общественности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процесс наблюдения за проведением внутренних и внешних оценочных процедур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65265" y="5320586"/>
            <a:ext cx="5199223" cy="916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П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роведение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пробных лицейских исследований качества образования для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родителей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9322" y="2276872"/>
            <a:ext cx="63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Корректировка </a:t>
            </a:r>
            <a:r>
              <a:rPr lang="ru-RU" sz="2000" b="1" i="1" dirty="0"/>
              <a:t>рабочих программ </a:t>
            </a:r>
            <a:r>
              <a:rPr lang="ru-RU" sz="2000" b="1" i="1" dirty="0" smtClean="0"/>
              <a:t>по</a:t>
            </a:r>
            <a:endParaRPr lang="ru-RU" sz="2000" b="1" i="1" dirty="0" smtClean="0">
              <a:solidFill>
                <a:srgbClr val="00206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60021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Работа с родителями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по вопросам формирования позитивного отношения </a:t>
            </a:r>
            <a:b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к процедурам оценки качества образования</a:t>
            </a:r>
            <a:endParaRPr lang="ru-RU" sz="2800" dirty="0">
              <a:solidFill>
                <a:srgbClr val="0070C0"/>
              </a:solidFill>
              <a:latin typeface="Impact" panose="020B0806030902050204" pitchFamily="34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2742" y="1628800"/>
            <a:ext cx="5201745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Информирование родителей, в том числе проведение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встреч с родителями по вопросам оценки качества подготовки обучающихся по результатам внутренних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внешних мониторингов</a:t>
            </a:r>
          </a:p>
        </p:txBody>
      </p:sp>
      <p:pic>
        <p:nvPicPr>
          <p:cNvPr id="26" name="Picture 3" descr="C:\Users\gavrin\Desktop\Документ1_0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604955" cy="37753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63784" y1="32639" x2="63784" y2="3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764" y="4134510"/>
            <a:ext cx="1187063" cy="92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Овал 27"/>
          <p:cNvSpPr/>
          <p:nvPr/>
        </p:nvSpPr>
        <p:spPr>
          <a:xfrm>
            <a:off x="2900278" y="1583019"/>
            <a:ext cx="1039044" cy="10538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84884" y="2951171"/>
            <a:ext cx="1039044" cy="10538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884884" y="5255427"/>
            <a:ext cx="1039044" cy="10538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2785" y1="65789" x2="22785" y2="65789"/>
                        <a14:foregroundMark x1="24051" y1="86842" x2="24051" y2="86842"/>
                        <a14:foregroundMark x1="56962" y1="85526" x2="56962" y2="85526"/>
                        <a14:foregroundMark x1="53165" y1="68421" x2="53165" y2="68421"/>
                        <a14:foregroundMark x1="75949" y1="64474" x2="75949" y2="64474"/>
                        <a14:foregroundMark x1="81013" y1="82895" x2="81013" y2="8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437" y="1772816"/>
            <a:ext cx="752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348" b="85217" l="20000" r="85600">
                        <a14:foregroundMark x1="48800" y1="22609" x2="48800" y2="22609"/>
                        <a14:foregroundMark x1="48800" y1="37391" x2="48800" y2="37391"/>
                        <a14:foregroundMark x1="49600" y1="42609" x2="49600" y2="42609"/>
                        <a14:foregroundMark x1="50400" y1="49565" x2="50400" y2="49565"/>
                        <a14:foregroundMark x1="41600" y1="54783" x2="41600" y2="54783"/>
                        <a14:foregroundMark x1="40800" y1="60870" x2="40800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43" t="6377" r="16172" b="15718"/>
          <a:stretch/>
        </p:blipFill>
        <p:spPr bwMode="auto">
          <a:xfrm>
            <a:off x="3044243" y="5301208"/>
            <a:ext cx="751114" cy="85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671" b="89933" l="2525" r="89899">
                        <a14:foregroundMark x1="24242" y1="25503" x2="24242" y2="25503"/>
                        <a14:foregroundMark x1="26263" y1="42282" x2="26263" y2="42282"/>
                        <a14:foregroundMark x1="51515" y1="40940" x2="51515" y2="40940"/>
                        <a14:foregroundMark x1="50505" y1="16107" x2="50505" y2="16107"/>
                        <a14:foregroundMark x1="79798" y1="24161" x2="79798" y2="24161"/>
                        <a14:foregroundMark x1="77778" y1="40268" x2="77778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96369"/>
            <a:ext cx="1111839" cy="8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6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8591" y="327853"/>
            <a:ext cx="76588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>
                <a:latin typeface="Impact" panose="020B0806030902050204" pitchFamily="34" charset="0"/>
              </a:rPr>
              <a:t>Повышение качества образования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79512" y="3978763"/>
            <a:ext cx="1800200" cy="1800200"/>
            <a:chOff x="134615" y="4273932"/>
            <a:chExt cx="1800200" cy="1800200"/>
          </a:xfrm>
        </p:grpSpPr>
        <p:sp>
          <p:nvSpPr>
            <p:cNvPr id="9" name="Овал 8"/>
            <p:cNvSpPr/>
            <p:nvPr/>
          </p:nvSpPr>
          <p:spPr>
            <a:xfrm>
              <a:off x="134615" y="4273932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30778" b="69854" l="10000" r="90000">
                          <a14:foregroundMark x1="29949" y1="57255" x2="29949" y2="57255"/>
                          <a14:foregroundMark x1="26396" y1="51765" x2="40609" y2="60784"/>
                          <a14:foregroundMark x1="40609" y1="65490" x2="75635" y2="35294"/>
                          <a14:foregroundMark x1="27411" y1="48627" x2="20812" y2="52941"/>
                          <a14:foregroundMark x1="45178" y1="63529" x2="7665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894" b="25262"/>
            <a:stretch/>
          </p:blipFill>
          <p:spPr>
            <a:xfrm>
              <a:off x="241347" y="4516257"/>
              <a:ext cx="1594349" cy="100802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528665" y="3042659"/>
            <a:ext cx="1800200" cy="1800200"/>
            <a:chOff x="3210877" y="1052736"/>
            <a:chExt cx="1800200" cy="1800200"/>
          </a:xfrm>
        </p:grpSpPr>
        <p:sp>
          <p:nvSpPr>
            <p:cNvPr id="10" name="Овал 9"/>
            <p:cNvSpPr/>
            <p:nvPr/>
          </p:nvSpPr>
          <p:spPr>
            <a:xfrm>
              <a:off x="3210877" y="1052736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410" y="1151045"/>
              <a:ext cx="1134635" cy="113463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904929" y="2053711"/>
            <a:ext cx="1800200" cy="1800200"/>
            <a:chOff x="6025988" y="896014"/>
            <a:chExt cx="1800200" cy="1800200"/>
          </a:xfrm>
        </p:grpSpPr>
        <p:sp>
          <p:nvSpPr>
            <p:cNvPr id="11" name="Овал 10"/>
            <p:cNvSpPr/>
            <p:nvPr/>
          </p:nvSpPr>
          <p:spPr>
            <a:xfrm>
              <a:off x="6025988" y="896014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9393" y="975159"/>
              <a:ext cx="1341046" cy="87313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7148401" y="1045599"/>
            <a:ext cx="1860984" cy="1800200"/>
            <a:chOff x="1018592" y="4248476"/>
            <a:chExt cx="1860984" cy="1800200"/>
          </a:xfrm>
        </p:grpSpPr>
        <p:sp>
          <p:nvSpPr>
            <p:cNvPr id="16" name="Овал 15"/>
            <p:cNvSpPr/>
            <p:nvPr/>
          </p:nvSpPr>
          <p:spPr>
            <a:xfrm>
              <a:off x="1043607" y="4248476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8592" y="4613281"/>
              <a:ext cx="1860984" cy="1070589"/>
            </a:xfrm>
            <a:prstGeom prst="rect">
              <a:avLst/>
            </a:prstGeom>
          </p:spPr>
        </p:pic>
      </p:grpSp>
      <p:cxnSp>
        <p:nvCxnSpPr>
          <p:cNvPr id="27" name="Прямая со стрелкой 26"/>
          <p:cNvCxnSpPr/>
          <p:nvPr/>
        </p:nvCxnSpPr>
        <p:spPr>
          <a:xfrm flipV="1">
            <a:off x="1958963" y="4312961"/>
            <a:ext cx="569702" cy="25812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335227" y="3284984"/>
            <a:ext cx="569702" cy="25812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648090" y="2269735"/>
            <a:ext cx="569702" cy="25812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5059" y="5805264"/>
            <a:ext cx="164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Комплексный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подход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0216" y="1772816"/>
            <a:ext cx="329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Совершенствование ВСОКО на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основе РСОКО,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ОСОКО</a:t>
            </a:r>
            <a:b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и международных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тенденций ОКО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256857" y="3989963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Повышение объективности оценки образовательных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результатов. 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Совершенствование методической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работы.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Реализация адресных программ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помощи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95" y="5127575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Оценка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5371" y="4191471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4929" y="3107634"/>
            <a:ext cx="18567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Действия, меры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7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5874" y="1484784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99191" y="319842"/>
            <a:ext cx="5633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Результаты лицеистов на ЕГЭ-2020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395537" y="2732147"/>
            <a:ext cx="439248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95536" y="4388331"/>
            <a:ext cx="439248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9552" y="1804754"/>
            <a:ext cx="437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Всего участников ЕГЭ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</a:rPr>
              <a:t> – </a:t>
            </a:r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61  выпускник </a:t>
            </a:r>
            <a:endParaRPr lang="ru-RU" sz="2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2876163"/>
            <a:ext cx="3507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>
                <a:solidFill>
                  <a:srgbClr val="0070C0"/>
                </a:solidFill>
                <a:latin typeface="Impact" panose="020B0806030902050204" pitchFamily="34" charset="0"/>
              </a:rPr>
              <a:t>Получили 100 баллов – 4 выпускника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544" y="4532347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>
                <a:solidFill>
                  <a:srgbClr val="0070C0"/>
                </a:solidFill>
                <a:latin typeface="Impact" panose="020B0806030902050204" pitchFamily="34" charset="0"/>
              </a:rPr>
              <a:t>Награждены медалью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Impact" panose="020B0806030902050204" pitchFamily="34" charset="0"/>
              </a:rPr>
              <a:t> «За особые успехи в учении» – 12  выпускников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9606" y="5057889"/>
            <a:ext cx="4360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/>
              <a:t>Все «медалисты»» подтвердили свой </a:t>
            </a:r>
          </a:p>
          <a:p>
            <a:r>
              <a:rPr lang="ru-RU" dirty="0"/>
              <a:t>статус, набрав от 70 до 100 баллов  </a:t>
            </a:r>
          </a:p>
          <a:p>
            <a:r>
              <a:rPr lang="ru-RU" dirty="0"/>
              <a:t>по всем выбранным предметам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5874" y="2876163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45874" y="4460339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1614" y="3212976"/>
            <a:ext cx="378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Русский язык – 2 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Литература – 1</a:t>
            </a:r>
          </a:p>
          <a:p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Химия – 1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21007" y="1484784"/>
            <a:ext cx="0" cy="43924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788024" y="1804754"/>
            <a:ext cx="4464496" cy="3914854"/>
            <a:chOff x="4752528" y="1804754"/>
            <a:chExt cx="4499992" cy="391485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528" y="1804754"/>
              <a:ext cx="4499992" cy="3914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6430512" y="3201149"/>
              <a:ext cx="1194871" cy="11590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46050" y="2276872"/>
            <a:ext cx="13035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до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160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баллов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27,9</a:t>
            </a:r>
            <a:r>
              <a:rPr lang="ru-RU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16910" y="2708920"/>
            <a:ext cx="13035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от 161 до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220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баллов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36,1%</a:t>
            </a:r>
            <a:endParaRPr lang="ru-RU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4293096"/>
            <a:ext cx="13035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от 221 до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250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баллов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18,0%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2080" y="3861048"/>
            <a:ext cx="13035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от 251 до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300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баллов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18,0%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4998" y="3543399"/>
            <a:ext cx="1301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ru-RU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0%</a:t>
            </a: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78" y="1771198"/>
            <a:ext cx="10616" cy="39484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92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8591" y="327853"/>
            <a:ext cx="76588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dirty="0">
                <a:latin typeface="Impact" panose="020B0806030902050204" pitchFamily="34" charset="0"/>
              </a:rPr>
              <a:t>Повышение качества образования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79512" y="3978763"/>
            <a:ext cx="1800200" cy="1800200"/>
            <a:chOff x="134615" y="4273932"/>
            <a:chExt cx="1800200" cy="1800200"/>
          </a:xfrm>
        </p:grpSpPr>
        <p:sp>
          <p:nvSpPr>
            <p:cNvPr id="9" name="Овал 8"/>
            <p:cNvSpPr/>
            <p:nvPr/>
          </p:nvSpPr>
          <p:spPr>
            <a:xfrm>
              <a:off x="134615" y="4273932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30778" b="69854" l="10000" r="90000">
                          <a14:foregroundMark x1="29949" y1="57255" x2="29949" y2="57255"/>
                          <a14:foregroundMark x1="26396" y1="51765" x2="40609" y2="60784"/>
                          <a14:foregroundMark x1="40609" y1="65490" x2="75635" y2="35294"/>
                          <a14:foregroundMark x1="27411" y1="48627" x2="20812" y2="52941"/>
                          <a14:foregroundMark x1="45178" y1="63529" x2="76650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894" b="25262"/>
            <a:stretch/>
          </p:blipFill>
          <p:spPr>
            <a:xfrm>
              <a:off x="241347" y="4516257"/>
              <a:ext cx="1594349" cy="100802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528665" y="3042659"/>
            <a:ext cx="1800200" cy="1800200"/>
            <a:chOff x="3210877" y="1052736"/>
            <a:chExt cx="1800200" cy="1800200"/>
          </a:xfrm>
        </p:grpSpPr>
        <p:sp>
          <p:nvSpPr>
            <p:cNvPr id="10" name="Овал 9"/>
            <p:cNvSpPr/>
            <p:nvPr/>
          </p:nvSpPr>
          <p:spPr>
            <a:xfrm>
              <a:off x="3210877" y="1052736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410" y="1151045"/>
              <a:ext cx="1134635" cy="113463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904929" y="2053711"/>
            <a:ext cx="1800200" cy="1800200"/>
            <a:chOff x="6025988" y="896014"/>
            <a:chExt cx="1800200" cy="1800200"/>
          </a:xfrm>
        </p:grpSpPr>
        <p:sp>
          <p:nvSpPr>
            <p:cNvPr id="11" name="Овал 10"/>
            <p:cNvSpPr/>
            <p:nvPr/>
          </p:nvSpPr>
          <p:spPr>
            <a:xfrm>
              <a:off x="6025988" y="896014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69393" y="975159"/>
              <a:ext cx="1341046" cy="87313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7148401" y="1045599"/>
            <a:ext cx="1860984" cy="1800200"/>
            <a:chOff x="1018592" y="4248476"/>
            <a:chExt cx="1860984" cy="1800200"/>
          </a:xfrm>
        </p:grpSpPr>
        <p:sp>
          <p:nvSpPr>
            <p:cNvPr id="16" name="Овал 15"/>
            <p:cNvSpPr/>
            <p:nvPr/>
          </p:nvSpPr>
          <p:spPr>
            <a:xfrm>
              <a:off x="1043607" y="4248476"/>
              <a:ext cx="1800200" cy="1800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8592" y="4613281"/>
              <a:ext cx="1860984" cy="1070589"/>
            </a:xfrm>
            <a:prstGeom prst="rect">
              <a:avLst/>
            </a:prstGeom>
          </p:spPr>
        </p:pic>
      </p:grpSp>
      <p:cxnSp>
        <p:nvCxnSpPr>
          <p:cNvPr id="27" name="Прямая со стрелкой 26"/>
          <p:cNvCxnSpPr/>
          <p:nvPr/>
        </p:nvCxnSpPr>
        <p:spPr>
          <a:xfrm flipV="1">
            <a:off x="1958963" y="4312961"/>
            <a:ext cx="569702" cy="25812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335227" y="3284984"/>
            <a:ext cx="569702" cy="25812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648090" y="2269735"/>
            <a:ext cx="569702" cy="25812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5059" y="5805264"/>
            <a:ext cx="164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Комплексный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подход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0216" y="1772816"/>
            <a:ext cx="3295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Совершенствование ВСОКО на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основе РСОКО,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ОСОКО</a:t>
            </a:r>
            <a:b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и международных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тенденций ОКО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256857" y="3989963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Повышение объективности оценки образовательных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результатов. 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Совершенствование методической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работы.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</a:rPr>
              <a:t>Реализация адресных программ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помощи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95" y="5127575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Оценка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5371" y="4191471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4929" y="3107634"/>
            <a:ext cx="18567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Действия, меры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3620" y="908720"/>
            <a:ext cx="5873724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endParaRPr lang="ru-RU" sz="28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Юридический и почтовый </a:t>
            </a: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адреса:</a:t>
            </a:r>
          </a:p>
          <a:p>
            <a:pPr lvl="0" algn="ctr"/>
            <a:endParaRPr lang="ru-RU" sz="5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302038 г. Орёл, ул. Металлургов, д. 42</a:t>
            </a:r>
          </a:p>
          <a:p>
            <a:pPr lvl="0" algn="ctr"/>
            <a:endParaRPr lang="ru-RU" sz="28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Телефон/факс: </a:t>
            </a: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8 (4862) 33-03-01</a:t>
            </a:r>
            <a:endParaRPr lang="ru-RU" sz="28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0" algn="ctr"/>
            <a:endParaRPr lang="ru-RU" sz="28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e-</a:t>
            </a:r>
            <a:r>
              <a:rPr lang="ru-RU" sz="2800" dirty="0" err="1">
                <a:solidFill>
                  <a:srgbClr val="0070C0"/>
                </a:solidFill>
                <a:latin typeface="Impact" panose="020B0806030902050204" pitchFamily="34" charset="0"/>
              </a:rPr>
              <a:t>mail</a:t>
            </a:r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: </a:t>
            </a: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licei18@bk.ru</a:t>
            </a:r>
          </a:p>
          <a:p>
            <a:pPr lvl="0" algn="ctr"/>
            <a:endParaRPr lang="ru-RU" sz="2800" dirty="0" smtClean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сайт: </a:t>
            </a:r>
            <a:r>
              <a:rPr lang="en-US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http</a:t>
            </a:r>
            <a:r>
              <a:rPr lang="en-US" sz="2800" dirty="0">
                <a:solidFill>
                  <a:srgbClr val="0070C0"/>
                </a:solidFill>
                <a:latin typeface="Impact" panose="020B0806030902050204" pitchFamily="34" charset="0"/>
              </a:rPr>
              <a:t>://</a:t>
            </a:r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лицей18.рф</a:t>
            </a:r>
            <a:endParaRPr lang="ru-RU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12" descr="https://img2.freepng.ru/20180626/bzq/kisspng-computer-icons-royalty-free-clip-art-5b31bf10825849.3575592115299868325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5" b="93875" l="10000" r="90000">
                        <a14:foregroundMark x1="49222" y1="28500" x2="53778" y2="36000"/>
                        <a14:foregroundMark x1="66222" y1="27375" x2="68889" y2="35625"/>
                        <a14:foregroundMark x1="56111" y1="8250" x2="65111" y2="5250"/>
                        <a14:foregroundMark x1="65111" y1="1875" x2="63556" y2="1875"/>
                        <a14:foregroundMark x1="54222" y1="64625" x2="68111" y2="77500"/>
                        <a14:foregroundMark x1="63556" y1="54500" x2="65889" y2="76875"/>
                        <a14:foregroundMark x1="60889" y1="52375" x2="56111" y2="80500"/>
                        <a14:foregroundMark x1="55889" y1="55750" x2="55889" y2="68875"/>
                        <a14:foregroundMark x1="24000" y1="62500" x2="28000" y2="69750"/>
                        <a14:foregroundMark x1="79444" y1="93625" x2="45556" y2="9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5085184"/>
            <a:ext cx="2099382" cy="18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3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149080"/>
            <a:ext cx="527199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66250" y="139288"/>
            <a:ext cx="5716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Образовательный аудит как форма методической поддержки</a:t>
            </a:r>
            <a:endParaRPr lang="ru-RU" sz="28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3035" y="1153186"/>
            <a:ext cx="1198922" cy="119892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52120" y="4750358"/>
            <a:ext cx="1198922" cy="119892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7404" y="1519624"/>
            <a:ext cx="1198922" cy="119892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52120" y="3166182"/>
            <a:ext cx="1198922" cy="119892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554836" y="1180490"/>
            <a:ext cx="34848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Объекты аудита: школы,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показывающие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 низкие или необъективные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 результаты</a:t>
            </a:r>
          </a:p>
          <a:p>
            <a:pPr algn="ctr"/>
            <a:endParaRPr lang="ru-RU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4881" y="2564904"/>
            <a:ext cx="3923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Cambria" pitchFamily="18" charset="0"/>
              </a:defRPr>
            </a:lvl1pPr>
          </a:lstStyle>
          <a:p>
            <a:r>
              <a:rPr lang="ru-RU" b="0" dirty="0"/>
              <a:t>Аудиторы: сотрудники ОРЦОКО,</a:t>
            </a:r>
          </a:p>
          <a:p>
            <a:r>
              <a:rPr lang="ru-RU" b="0" dirty="0"/>
              <a:t> ИРО, директора школ </a:t>
            </a:r>
          </a:p>
          <a:p>
            <a:r>
              <a:rPr lang="ru-RU" b="0" dirty="0"/>
              <a:t>и их заместители</a:t>
            </a:r>
          </a:p>
          <a:p>
            <a:endParaRPr lang="ru-RU" b="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83629" y="1385481"/>
            <a:ext cx="2640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Разработка рекомендаций, курсов, оказание </a:t>
            </a:r>
            <a:br>
              <a:rPr lang="ru-RU" sz="2000" dirty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методической помощи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77869" y="3212976"/>
            <a:ext cx="2058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Оказание адресной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поддержки ОО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87136" y="4653136"/>
            <a:ext cx="3225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Организация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и улучшение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 сетевого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Cambria" pitchFamily="18" charset="0"/>
              </a:rPr>
              <a:t> взаимодействия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49658" y="3730994"/>
            <a:ext cx="3902462" cy="1857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2222" r="100000">
                        <a14:foregroundMark x1="65444" y1="29222" x2="65444" y2="29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51" y="1101381"/>
            <a:ext cx="1275290" cy="12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7200" y1="58723" x2="47200" y2="58723"/>
                        <a14:foregroundMark x1="65200" y1="61702" x2="65200" y2="61702"/>
                        <a14:foregroundMark x1="62000" y1="24681" x2="62000" y2="2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92" t="21101" r="13232" b="27768"/>
          <a:stretch/>
        </p:blipFill>
        <p:spPr bwMode="auto">
          <a:xfrm>
            <a:off x="5784851" y="1713521"/>
            <a:ext cx="989256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478" y="3354935"/>
            <a:ext cx="1314727" cy="94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26050" y1="27731" x2="26050" y2="27731"/>
                        <a14:foregroundMark x1="49580" y1="29412" x2="49580" y2="29412"/>
                        <a14:foregroundMark x1="73950" y1="27731" x2="73950" y2="27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127" y="4758759"/>
            <a:ext cx="1133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>
                        <a14:foregroundMark x1="43046" y1="26667" x2="43046" y2="26667"/>
                        <a14:foregroundMark x1="34106" y1="26667" x2="34106" y2="26667"/>
                        <a14:foregroundMark x1="33444" y1="38148" x2="33444" y2="38148"/>
                        <a14:foregroundMark x1="33444" y1="48519" x2="33444" y2="48519"/>
                        <a14:foregroundMark x1="34768" y1="64074" x2="34768" y2="64074"/>
                        <a14:foregroundMark x1="41391" y1="65556" x2="41391" y2="65556"/>
                        <a14:foregroundMark x1="52980" y1="64815" x2="52980" y2="64815"/>
                        <a14:foregroundMark x1="63576" y1="64444" x2="63576" y2="64444"/>
                        <a14:foregroundMark x1="72517" y1="64444" x2="72517" y2="64444"/>
                        <a14:foregroundMark x1="71854" y1="50370" x2="71854" y2="50370"/>
                        <a14:foregroundMark x1="72517" y1="38889" x2="72517" y2="38889"/>
                        <a14:foregroundMark x1="71523" y1="28889" x2="71523" y2="28889"/>
                        <a14:foregroundMark x1="62583" y1="27778" x2="6258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1395223" cy="124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223035" y="2588153"/>
            <a:ext cx="1198922" cy="119892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endCxn id="13" idx="3"/>
          </p:cNvCxnSpPr>
          <p:nvPr/>
        </p:nvCxnSpPr>
        <p:spPr>
          <a:xfrm flipV="1">
            <a:off x="4692671" y="2542968"/>
            <a:ext cx="1140311" cy="118802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682281" y="3730994"/>
            <a:ext cx="1140311" cy="118802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1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8" b="-264"/>
          <a:stretch>
            <a:fillRect/>
          </a:stretch>
        </p:blipFill>
        <p:spPr bwMode="auto">
          <a:xfrm>
            <a:off x="4699339" y="1371625"/>
            <a:ext cx="4415119" cy="263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Заголовок 1"/>
          <p:cNvSpPr>
            <a:spLocks noGrp="1"/>
          </p:cNvSpPr>
          <p:nvPr>
            <p:ph type="ctrTitle"/>
          </p:nvPr>
        </p:nvSpPr>
        <p:spPr>
          <a:xfrm>
            <a:off x="-14288" y="141064"/>
            <a:ext cx="9124951" cy="1055688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  <a:cs typeface="+mn-cs"/>
              </a:rPr>
              <a:t>Модуль «Оценка качества образования» – инструмент оценки качества подготовки обучающихся и анализа результатов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1628775"/>
            <a:ext cx="885666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77" y="1474143"/>
            <a:ext cx="4754563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gavrin\Pictures\ВШ\2.png"/>
          <p:cNvPicPr>
            <a:picLocks noChangeAspect="1" noChangeArrowheads="1"/>
          </p:cNvPicPr>
          <p:nvPr/>
        </p:nvPicPr>
        <p:blipFill rotWithShape="1">
          <a:blip r:embed="rId5" cstate="print"/>
          <a:srcRect t="8334" r="26493" b="18445"/>
          <a:stretch/>
        </p:blipFill>
        <p:spPr bwMode="auto">
          <a:xfrm>
            <a:off x="41275" y="2276873"/>
            <a:ext cx="5466829" cy="3063056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05" t="25833" r="20827" b="20445"/>
          <a:stretch>
            <a:fillRect/>
          </a:stretch>
        </p:blipFill>
        <p:spPr bwMode="auto">
          <a:xfrm>
            <a:off x="4858229" y="3626126"/>
            <a:ext cx="4097337" cy="286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290" b="93893" l="0" r="98693">
                        <a14:foregroundMark x1="44444" y1="33588" x2="44444" y2="33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524" y="5550541"/>
            <a:ext cx="1152314" cy="98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660012" y="5413556"/>
            <a:ext cx="1327812" cy="132781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12" name="Picture 12" descr="https://img2.freepng.ru/20180626/bzq/kisspng-computer-icons-royalty-free-clip-art-5b31bf10825849.35755921152998683253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875" b="93875" l="10000" r="90000">
                        <a14:foregroundMark x1="49222" y1="28500" x2="53778" y2="36000"/>
                        <a14:foregroundMark x1="66222" y1="27375" x2="68889" y2="35625"/>
                        <a14:foregroundMark x1="56111" y1="8250" x2="65111" y2="5250"/>
                        <a14:foregroundMark x1="65111" y1="1875" x2="63556" y2="1875"/>
                        <a14:foregroundMark x1="54222" y1="64625" x2="68111" y2="77500"/>
                        <a14:foregroundMark x1="63556" y1="54500" x2="65889" y2="76875"/>
                        <a14:foregroundMark x1="60889" y1="52375" x2="56111" y2="80500"/>
                        <a14:foregroundMark x1="55889" y1="55750" x2="55889" y2="68875"/>
                        <a14:foregroundMark x1="24000" y1="62500" x2="28000" y2="69750"/>
                        <a14:foregroundMark x1="79444" y1="93625" x2="45556" y2="9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5535261"/>
            <a:ext cx="2099382" cy="18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37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47564" y="1834036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115616" y="1620089"/>
            <a:ext cx="376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Готовность первоклассников </a:t>
            </a:r>
            <a:b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к обучению в школе</a:t>
            </a:r>
            <a:endParaRPr lang="ru-RU" sz="20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616" y="2751087"/>
            <a:ext cx="2952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Мониторинг начального общего образования</a:t>
            </a:r>
            <a:endParaRPr lang="ru-RU" sz="20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6384" y="4219413"/>
            <a:ext cx="287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Оценка читательской грамотности</a:t>
            </a:r>
            <a:endParaRPr lang="ru-RU" sz="20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8228" y="5365665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Оценка индивидуальных достижений обучающихся</a:t>
            </a:r>
            <a:b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ambria" pitchFamily="18" charset="0"/>
              </a:rPr>
              <a:t>по отдельным предметам</a:t>
            </a:r>
            <a:endParaRPr lang="ru-RU" sz="20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395536" y="260648"/>
            <a:ext cx="3600400" cy="115212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  <a:ea typeface="Calibri"/>
                <a:cs typeface="Times New Roman"/>
              </a:rPr>
              <a:t>Региональные исследования качества образования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  <a:ea typeface="Calibri"/>
              <a:cs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10800000" flipV="1">
            <a:off x="5148064" y="260649"/>
            <a:ext cx="3600400" cy="115212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Impact" panose="020B0806030902050204" pitchFamily="34" charset="0"/>
                <a:ea typeface="Calibri"/>
                <a:cs typeface="Times New Roman"/>
              </a:rPr>
              <a:t>Внутренняя система оценки  качества образования 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  <a:ea typeface="Calibri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0987" y="2372028"/>
            <a:ext cx="386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Стартовая диагностика</a:t>
            </a:r>
            <a:endParaRPr lang="ru-RU" sz="2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80987" y="3668172"/>
            <a:ext cx="395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Рубежный контроль</a:t>
            </a:r>
            <a:endParaRPr lang="ru-RU" sz="2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46333" y="4974768"/>
            <a:ext cx="386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Итоговый контроль</a:t>
            </a:r>
            <a:endParaRPr lang="ru-RU" sz="2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stCxn id="48" idx="0"/>
          </p:cNvCxnSpPr>
          <p:nvPr/>
        </p:nvCxnSpPr>
        <p:spPr>
          <a:xfrm>
            <a:off x="5472100" y="2422550"/>
            <a:ext cx="0" cy="29523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47564" y="3102086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7564" y="4393336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1806" y="5693476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292080" y="2422550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92080" y="3713800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296322" y="5013940"/>
            <a:ext cx="360040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067943" y="836711"/>
            <a:ext cx="997875" cy="2"/>
          </a:xfrm>
          <a:prstGeom prst="straightConnector1">
            <a:avLst/>
          </a:prstGeom>
          <a:ln w="1206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7" idx="2"/>
          </p:cNvCxnSpPr>
          <p:nvPr/>
        </p:nvCxnSpPr>
        <p:spPr>
          <a:xfrm>
            <a:off x="816968" y="1834036"/>
            <a:ext cx="14858" cy="42194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67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2" t="26054" r="1802" b="17331"/>
          <a:stretch>
            <a:fillRect/>
          </a:stretch>
        </p:blipFill>
        <p:spPr bwMode="auto">
          <a:xfrm>
            <a:off x="398777" y="4664656"/>
            <a:ext cx="3546747" cy="21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1520" y="16002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Интерпретация результатов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процедур оценки качества образования</a:t>
            </a:r>
            <a:endParaRPr lang="ru-RU" sz="2800" dirty="0">
              <a:solidFill>
                <a:srgbClr val="0070C0"/>
              </a:solidFill>
              <a:latin typeface="Impact" panose="020B0806030902050204" pitchFamily="34" charset="0"/>
              <a:ea typeface="Cambria Math" panose="020405030504060302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6739"/>
            <a:ext cx="7365899" cy="2272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5404" y="4005064"/>
            <a:ext cx="4628438" cy="272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Выгнутая вправо стрелка 19"/>
          <p:cNvSpPr/>
          <p:nvPr/>
        </p:nvSpPr>
        <p:spPr>
          <a:xfrm rot="20341706">
            <a:off x="7595286" y="2260026"/>
            <a:ext cx="1173094" cy="2252727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8777" y="3607769"/>
            <a:ext cx="2016224" cy="110696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Включение</a:t>
            </a:r>
            <a:b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 в проект «Учись учиться»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99792" y="3573016"/>
            <a:ext cx="2063436" cy="110696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Включение 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проект «Учение</a:t>
            </a:r>
            <a:b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 с увлечением»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415001" y="3386389"/>
            <a:ext cx="0" cy="132834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2087" y="4714730"/>
            <a:ext cx="201622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99792" y="4682540"/>
            <a:ext cx="206343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63228" y="3386389"/>
            <a:ext cx="0" cy="1296151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90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АКТУАЛЬНОСТЬ ВОПРОСА ОБЪЕКТИВНОСТИ</a:t>
            </a:r>
            <a: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3178696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724128" y="1124744"/>
          <a:ext cx="3250704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kisspng-question-mark-portable-network-graphics-thought-fa-vraagteken1-1-png-5b6dc040a1e874.043994001533919296663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31840" y="1268760"/>
            <a:ext cx="2736304" cy="3648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Показатели и критерии объективности учителя</a:t>
            </a:r>
            <a: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424936" cy="46541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47670"/>
                <a:gridCol w="2942377"/>
                <a:gridCol w="1845023"/>
                <a:gridCol w="2889866"/>
              </a:tblGrid>
              <a:tr h="6917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Показатели на основе  внешних оценочных процедур, результатов ОГЭ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Критерии объективности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Точное соответствие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обучающихся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+/- 0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50% и выше – высокая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- 50% - средняя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ниже 35% - низкая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Расхождение в 2 балла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обучающихся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+/- 2 балла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0% - высокая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3% - средняя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3% и выше - низкая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выше на 2 балла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обучающихся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+ 2 балла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Свыше 3% - занижение результатов учителем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выше на 1 балл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обучающихся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+ 1 балл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Свыше 35% - занижение результатов учителем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ниже на 2 балла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обучающихся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- 2 балла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Свыше 3% - завышение результатов учителем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ниже на 1 балл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обучающихся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балл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Свыше 35% - завышение результатов учителем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</a:tbl>
          </a:graphicData>
        </a:graphic>
      </p:graphicFrame>
      <p:pic>
        <p:nvPicPr>
          <p:cNvPr id="8" name="Рисунок 7" descr="kisspng-stock-photography-royalty-free-5aeb038be775f9.87859385152535130794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3532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Показатели и критерии объективности учителя</a:t>
            </a:r>
            <a: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424936" cy="38007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47670"/>
                <a:gridCol w="4787400"/>
                <a:gridCol w="2889866"/>
              </a:tblGrid>
              <a:tr h="6917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 на основе результатов ЕГЭ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объективности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случаев, при которых выпускник лицея,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имеющий по учебному предмету итоговую отметку «5», получил на ЕГЭ результат ниже 50 баллов, от общего числа таких выпускников по данному предмету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0 % - высокая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2 % - средняя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2 % и выше - низкая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  <a:tr h="4005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случаев, при которых выпускник лицея,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имеющий по учебному предмету итоговую отметку «4», получил на ЕГЭ результат ниже установленного минимального количества баллов, от общего числа таких выпускников по данному предмету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0 % - высокая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 2 % - средняя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2 % и выше - низкая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0795" marR="160795"/>
                </a:tc>
              </a:tr>
            </a:tbl>
          </a:graphicData>
        </a:graphic>
      </p:graphicFrame>
      <p:pic>
        <p:nvPicPr>
          <p:cNvPr id="31746" name="Picture 2" descr="https://biss.lib33.ru/wp-content/uploads/2020/02/1542978498_obmerkova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48680"/>
            <a:ext cx="1695915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1229</Words>
  <Application>Microsoft Office PowerPoint</Application>
  <PresentationFormat>Экран (4:3)</PresentationFormat>
  <Paragraphs>447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Модуль «Оценка качества образования» – инструмент оценки качества подготовки обучающихся и анализа результатов</vt:lpstr>
      <vt:lpstr>Слайд 5</vt:lpstr>
      <vt:lpstr>Слайд 6</vt:lpstr>
      <vt:lpstr>АКТУАЛЬНОСТЬ ВОПРОСА ОБЪЕКТИВНОСТИ </vt:lpstr>
      <vt:lpstr>Показатели и критерии объективности учителя </vt:lpstr>
      <vt:lpstr>Показатели и критерии объективности учителя </vt:lpstr>
      <vt:lpstr>Слайд 10</vt:lpstr>
      <vt:lpstr>Обобщение данных по учителям</vt:lpstr>
      <vt:lpstr> Как повысить объективность оценивания ? </vt:lpstr>
      <vt:lpstr>Слайд 13</vt:lpstr>
      <vt:lpstr>Слайд 14</vt:lpstr>
      <vt:lpstr>Обеспечение объективности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German</dc:creator>
  <cp:lastModifiedBy>Оксана Позднякова</cp:lastModifiedBy>
  <cp:revision>123</cp:revision>
  <cp:lastPrinted>2020-09-09T16:08:46Z</cp:lastPrinted>
  <dcterms:created xsi:type="dcterms:W3CDTF">2020-09-08T13:35:45Z</dcterms:created>
  <dcterms:modified xsi:type="dcterms:W3CDTF">2021-04-08T05:23:34Z</dcterms:modified>
</cp:coreProperties>
</file>