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1" r:id="rId4"/>
    <p:sldId id="262" r:id="rId5"/>
    <p:sldId id="282" r:id="rId6"/>
    <p:sldId id="284" r:id="rId7"/>
    <p:sldId id="285" r:id="rId8"/>
    <p:sldId id="288" r:id="rId9"/>
    <p:sldId id="29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FF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216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71F0B-2791-4CCD-95E6-29A54B83F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5FB2A-0789-4EF1-BBB4-44A3CB1A6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296CA-C5EB-4814-8D34-831F8AE3E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BA0F0-7CE5-4747-87C1-FCD5597F4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EE98-284A-4F37-A711-07A47256D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B2756-A550-4879-B6AD-620B42F6B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C7A55-1502-4AED-A320-F946C95B1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35BDE-BF91-4B12-B6CD-5A9990707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C011C-0904-4519-ABD6-07DA52DF4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9C787-1C54-4E28-97AE-512F8E06F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C1EA-542D-4381-895E-4FC7A5691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2DA35-9085-49FB-91E5-FE99B05C3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E64A6-0A5E-461B-97C6-76161348C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DAB61-EE78-4EEA-97CC-5D6CBAE31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C88CB-D857-452B-A739-7F7AA5981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C5B21-997A-42E4-BDB2-70811F89E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C35440-FF5A-49F3-9FAF-4BDB74CF4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0D97DA616C27B6860E11D3EA6E75B934EA9C07B1980F5BF189B75AF08042F0D2402FCA81E9EDE46B123FD7410529524FD6959BF21iAc7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1928813"/>
            <a:ext cx="8358188" cy="278606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Лицензионный контроль за образовательной деятельностью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/>
              <a:t>в общеобразовательных </a:t>
            </a:r>
            <a:r>
              <a:rPr lang="ru-RU" sz="3600" dirty="0" smtClean="0"/>
              <a:t>организациях в 2021 году</a:t>
            </a:r>
            <a:endParaRPr lang="ru-RU" sz="3600" b="1" dirty="0">
              <a:latin typeface="+mn-lt"/>
            </a:endParaRPr>
          </a:p>
        </p:txBody>
      </p:sp>
      <p:sp>
        <p:nvSpPr>
          <p:cNvPr id="6147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143240" y="4786322"/>
            <a:ext cx="5786478" cy="1142986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ru-RU" sz="1600" dirty="0" err="1"/>
              <a:t>Дозмолина</a:t>
            </a:r>
            <a:r>
              <a:rPr lang="ru-RU" sz="1600" dirty="0"/>
              <a:t> А. А., начальник отдела государственной аккредитации и лицензирования управления контроля и надзора в сфере образования Департамента образования Орловской области</a:t>
            </a:r>
          </a:p>
        </p:txBody>
      </p:sp>
      <p:pic>
        <p:nvPicPr>
          <p:cNvPr id="7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104109" cy="1500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285728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latin typeface="Arial" pitchFamily="34" charset="0"/>
                <a:cs typeface="Arial" pitchFamily="34" charset="0"/>
              </a:rPr>
              <a:t>Департамент образования Орловской области</a:t>
            </a:r>
          </a:p>
          <a:p>
            <a:pPr algn="ctr"/>
            <a:r>
              <a:rPr lang="ru-RU" sz="1800" dirty="0">
                <a:latin typeface="Arial" pitchFamily="34" charset="0"/>
                <a:cs typeface="Arial" pitchFamily="34" charset="0"/>
              </a:rPr>
              <a:t>Управление контроля и надзора в сфере образования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3306" y="6286520"/>
            <a:ext cx="2084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25 февраля  2021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104109" cy="1500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57290" y="214290"/>
            <a:ext cx="7472363" cy="15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b="1" dirty="0" smtClean="0">
                <a:latin typeface="+mn-lt"/>
              </a:rPr>
              <a:t>Результаты проведения </a:t>
            </a:r>
            <a:r>
              <a:rPr lang="ru-RU" sz="2400" b="1" dirty="0">
                <a:latin typeface="+mn-lt"/>
              </a:rPr>
              <a:t>проверок в отношении</a:t>
            </a:r>
          </a:p>
          <a:p>
            <a:pPr lvl="0" algn="ctr"/>
            <a:r>
              <a:rPr lang="ru-RU" sz="2400" b="1" dirty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общеобразовательных учреждений </a:t>
            </a:r>
            <a:endParaRPr lang="ru-RU" sz="2400" b="1" dirty="0">
              <a:latin typeface="+mn-lt"/>
            </a:endParaRPr>
          </a:p>
          <a:p>
            <a:pPr lvl="0" algn="ctr"/>
            <a:r>
              <a:rPr lang="ru-RU" sz="2400" b="1" dirty="0">
                <a:latin typeface="+mn-lt"/>
              </a:rPr>
              <a:t>в части соблюдения лицензионных </a:t>
            </a:r>
          </a:p>
          <a:p>
            <a:pPr lvl="0" algn="ctr"/>
            <a:r>
              <a:rPr lang="ru-RU" sz="2400" b="1" dirty="0">
                <a:latin typeface="+mn-lt"/>
              </a:rPr>
              <a:t>требований и </a:t>
            </a:r>
            <a:r>
              <a:rPr lang="ru-RU" sz="2400" b="1" dirty="0" smtClean="0">
                <a:latin typeface="+mn-lt"/>
              </a:rPr>
              <a:t>условий в 2021 году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13644"/>
              </p:ext>
            </p:extLst>
          </p:nvPr>
        </p:nvGraphicFramePr>
        <p:xfrm>
          <a:off x="571472" y="2786058"/>
          <a:ext cx="8072494" cy="24079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929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7964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2021 </a:t>
                      </a:r>
                      <a:r>
                        <a:rPr lang="ru-RU" sz="2000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 нарушениями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u="none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dirty="0" smtClean="0"/>
                        <a:t>11</a:t>
                      </a:r>
                      <a:endParaRPr lang="ru-RU" sz="20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dirty="0" smtClean="0"/>
                        <a:t>7</a:t>
                      </a:r>
                      <a:endParaRPr lang="ru-RU" sz="2000" b="1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u="none" dirty="0"/>
                        <a:t>из них: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000" b="1" i="0" u="none" dirty="0"/>
                        <a:t> комплексных (+ </a:t>
                      </a:r>
                      <a:r>
                        <a:rPr lang="ru-RU" sz="2000" b="1" i="0" u="none" dirty="0" smtClean="0"/>
                        <a:t>надзор)</a:t>
                      </a:r>
                      <a:endParaRPr lang="ru-RU" sz="20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u="none" dirty="0"/>
                    </a:p>
                    <a:p>
                      <a:pPr algn="ctr"/>
                      <a:r>
                        <a:rPr lang="ru-RU" sz="2000" b="1" i="0" u="none" dirty="0" smtClean="0"/>
                        <a:t>11</a:t>
                      </a:r>
                      <a:endParaRPr lang="ru-RU" sz="2000" b="1" i="0" u="none" dirty="0"/>
                    </a:p>
                    <a:p>
                      <a:pPr algn="ctr"/>
                      <a:endParaRPr lang="ru-RU" sz="20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u="none" dirty="0"/>
                    </a:p>
                    <a:p>
                      <a:pPr algn="ctr"/>
                      <a:r>
                        <a:rPr lang="ru-RU" sz="2000" b="1" i="0" u="none" dirty="0" smtClean="0"/>
                        <a:t>7</a:t>
                      </a:r>
                      <a:endParaRPr lang="ru-RU" sz="2000" b="1" i="0" u="none" dirty="0"/>
                    </a:p>
                    <a:p>
                      <a:pPr algn="ctr"/>
                      <a:endParaRPr lang="ru-RU" sz="2000" b="1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104109" cy="1500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196" name="Прямоугольник 7"/>
          <p:cNvSpPr>
            <a:spLocks noChangeArrowheads="1"/>
          </p:cNvSpPr>
          <p:nvPr/>
        </p:nvSpPr>
        <p:spPr bwMode="auto">
          <a:xfrm>
            <a:off x="1214414" y="285728"/>
            <a:ext cx="7715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Применение статей Кодекса РФ об административных правонарушениях </a:t>
            </a:r>
          </a:p>
          <a:p>
            <a:pPr algn="ctr"/>
            <a:r>
              <a:rPr lang="ru-RU" sz="2400" b="1" dirty="0"/>
              <a:t>от 30 декабря 2001 года № 195-ФЗ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071678"/>
          <a:ext cx="8286808" cy="402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29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7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Часть 2. Осуществление деятельности, с нарушением требований и</a:t>
                      </a:r>
                      <a:r>
                        <a:rPr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условий, предусмотренных специальным разрешением (лицензией)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предупреждение или наложение административного штрафа 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должностных лиц - от пятнадцати тысяч до двадцати пяти тысяч рублей; 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юридических лиц - от ста тысяч до ста пятидесяти тысяч рублей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Часть 3. Осуществление деятельности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грубым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нарушением требований и условий, предусмотренных специальным разрешением (лицензией)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влечет наложение административного штрафа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должностных лиц - от двадцати тысяч до тридцати тысяч рублей;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юридических лиц - от ста пятидесяти тысяч до двухсот пятидесяти тысяч рублей или административное приостановление деятельности на срок до девяноста суток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857620" y="1500174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/>
              </a:rPr>
              <a:t>Статья 19.20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42" y="214290"/>
            <a:ext cx="6858000" cy="1143000"/>
          </a:xfrm>
        </p:spPr>
        <p:txBody>
          <a:bodyPr/>
          <a:lstStyle/>
          <a:p>
            <a:pPr eaLnBrk="1" hangingPunct="1"/>
            <a:r>
              <a:rPr lang="ru-RU" sz="2800" b="1" dirty="0">
                <a:cs typeface="Arial" charset="0"/>
              </a:rPr>
              <a:t>Предмет лицензионного контроля</a:t>
            </a:r>
          </a:p>
        </p:txBody>
      </p:sp>
      <p:pic>
        <p:nvPicPr>
          <p:cNvPr id="5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000132" cy="1358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28596" y="1928802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соблюдение лицензионных требований при осуществлении образовательной деятельности организациями, осуществляющими образовательную деятельность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Лицензионные требования установлены </a:t>
            </a:r>
          </a:p>
          <a:p>
            <a:r>
              <a:rPr lang="ru-RU" sz="2400" dirty="0"/>
              <a:t>Положением о лицензировании образовательной деятельности, утвержденным Постановлением Правительства РФ от </a:t>
            </a:r>
            <a:r>
              <a:rPr lang="ru-RU" sz="2400" dirty="0" smtClean="0"/>
              <a:t>18.09.2020 </a:t>
            </a:r>
            <a:r>
              <a:rPr lang="ru-RU" sz="2400" dirty="0"/>
              <a:t>№ </a:t>
            </a:r>
            <a:r>
              <a:rPr lang="ru-RU" sz="2400" dirty="0" smtClean="0"/>
              <a:t>1490.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42" y="214290"/>
            <a:ext cx="6858000" cy="1143000"/>
          </a:xfrm>
        </p:spPr>
        <p:txBody>
          <a:bodyPr/>
          <a:lstStyle/>
          <a:p>
            <a:pPr eaLnBrk="1" hangingPunct="1"/>
            <a:r>
              <a:rPr lang="ru-RU" sz="2000" b="1" dirty="0">
                <a:cs typeface="Arial" charset="0"/>
              </a:rPr>
              <a:t>Классификация нарушений лицензионных требований, повлекших возбуждение дел </a:t>
            </a:r>
            <a:br>
              <a:rPr lang="ru-RU" sz="2000" b="1" dirty="0">
                <a:cs typeface="Arial" charset="0"/>
              </a:rPr>
            </a:br>
            <a:r>
              <a:rPr lang="ru-RU" sz="2000" b="1" dirty="0">
                <a:cs typeface="Arial" charset="0"/>
              </a:rPr>
              <a:t>об административных правонарушениях</a:t>
            </a:r>
          </a:p>
        </p:txBody>
      </p:sp>
      <p:pic>
        <p:nvPicPr>
          <p:cNvPr id="5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000132" cy="1358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526497"/>
              </p:ext>
            </p:extLst>
          </p:nvPr>
        </p:nvGraphicFramePr>
        <p:xfrm>
          <a:off x="357158" y="2000240"/>
          <a:ext cx="8643998" cy="2011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71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1642">
                <a:tc>
                  <a:txBody>
                    <a:bodyPr/>
                    <a:lstStyle/>
                    <a:p>
                      <a:pPr algn="l"/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подпункт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</a:rPr>
                        <a:t>«б»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пункта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</a:rPr>
                        <a:t>7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Положения о лицензировании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/>
                        <a:t>Отсутствие материально-технического обеспечения образовательной деятельности</a:t>
                      </a:r>
                      <a:endParaRPr lang="ru-RU" sz="1800" b="0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Отсутствует материально-техническое обеспечение образовательной деятельности, оборудование помещений, необходимые для осуществления образовательной деятельности для реализации АООП ООО для слабовидящих Учреждения, АООП СОО для слепых обучающихся. </a:t>
                      </a:r>
                    </a:p>
                    <a:p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</a:rPr>
                        <a:t>Отсутствие кабинета учителя-логопеда.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42" y="214290"/>
            <a:ext cx="6858000" cy="1143000"/>
          </a:xfrm>
        </p:spPr>
        <p:txBody>
          <a:bodyPr/>
          <a:lstStyle/>
          <a:p>
            <a:pPr eaLnBrk="1" hangingPunct="1"/>
            <a:r>
              <a:rPr lang="ru-RU" sz="2000" b="1" dirty="0">
                <a:cs typeface="Arial" charset="0"/>
              </a:rPr>
              <a:t>Классификация нарушений лицензионных требований, повлекших возбуждение дел </a:t>
            </a:r>
            <a:br>
              <a:rPr lang="ru-RU" sz="2000" b="1" dirty="0">
                <a:cs typeface="Arial" charset="0"/>
              </a:rPr>
            </a:br>
            <a:r>
              <a:rPr lang="ru-RU" sz="2000" b="1" dirty="0">
                <a:cs typeface="Arial" charset="0"/>
              </a:rPr>
              <a:t>об административных правонарушениях</a:t>
            </a:r>
          </a:p>
        </p:txBody>
      </p:sp>
      <p:pic>
        <p:nvPicPr>
          <p:cNvPr id="5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000132" cy="1358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02261"/>
              </p:ext>
            </p:extLst>
          </p:nvPr>
        </p:nvGraphicFramePr>
        <p:xfrm>
          <a:off x="214282" y="1714488"/>
          <a:ext cx="8643998" cy="3108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291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1642">
                <a:tc>
                  <a:txBody>
                    <a:bodyPr/>
                    <a:lstStyle/>
                    <a:p>
                      <a:pPr algn="l"/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подпункт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</a:rPr>
                        <a:t>«в»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пункта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</a:rPr>
                        <a:t>7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Положения о лицензировании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/>
                        <a:t>отсутствие у лицензиатов образовательных программ, несоответствие содержания основных образовательных программ требованиям ФГОС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ООП НОО, ООО, СОО не соответствует требованиям ФГОС;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Отсутствует АООП, имеется только СИПР;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АООП не соответствуют требованиям ФГОС;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дополнительные общеразвивающие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соответствуют п.9. ст. 2 ФЗ об образовании в РФ.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42" y="214290"/>
            <a:ext cx="6858000" cy="1143000"/>
          </a:xfrm>
        </p:spPr>
        <p:txBody>
          <a:bodyPr/>
          <a:lstStyle/>
          <a:p>
            <a:pPr eaLnBrk="1" hangingPunct="1"/>
            <a:r>
              <a:rPr lang="ru-RU" sz="2000" b="1" dirty="0">
                <a:cs typeface="Arial" charset="0"/>
              </a:rPr>
              <a:t>Классификация нарушений лицензионных требований, повлекших возбуждение дел </a:t>
            </a:r>
            <a:br>
              <a:rPr lang="ru-RU" sz="2000" b="1" dirty="0">
                <a:cs typeface="Arial" charset="0"/>
              </a:rPr>
            </a:br>
            <a:r>
              <a:rPr lang="ru-RU" sz="2000" b="1" dirty="0">
                <a:cs typeface="Arial" charset="0"/>
              </a:rPr>
              <a:t>об административных правонарушениях</a:t>
            </a:r>
          </a:p>
        </p:txBody>
      </p:sp>
      <p:pic>
        <p:nvPicPr>
          <p:cNvPr id="5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000132" cy="1358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777561"/>
              </p:ext>
            </p:extLst>
          </p:nvPr>
        </p:nvGraphicFramePr>
        <p:xfrm>
          <a:off x="285720" y="1643050"/>
          <a:ext cx="8643998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43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1642">
                <a:tc>
                  <a:txBody>
                    <a:bodyPr/>
                    <a:lstStyle/>
                    <a:p>
                      <a:pPr algn="l"/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подпункт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</a:rPr>
                        <a:t>«г»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пункта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</a:rPr>
                        <a:t>7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Положения о лицензировании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педагогических работников, имеющих профессиональное образование, обладающих квалификацией, необходимой для осуществления образовательной деятельности по реализуемым образовательным программам</a:t>
                      </a:r>
                      <a:endParaRPr lang="ru-RU" sz="1800" b="0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Отсутствуют в штате или не привлечены им на ином законном основании необходимые для осуществления образовательной деятельности по реализуемым дополнительным общеобразовательным программам педагоги дополнительного образования.</a:t>
                      </a:r>
                    </a:p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созданы условия и не организовано дополнительное профессиональное образование по профилю педагогической деятельности педагогическим работникам.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Не созданы условия и не организовано дополнительное профессиональное образование по программе работы с обучающимися с ОВЗ.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Отсутствуют педагоги-дефектологи, учителя-логопеды, педагоги-психологи, необходимые для реализации АООП.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42" y="357166"/>
            <a:ext cx="6858000" cy="1143000"/>
          </a:xfrm>
        </p:spPr>
        <p:txBody>
          <a:bodyPr/>
          <a:lstStyle/>
          <a:p>
            <a:pPr eaLnBrk="1" hangingPunct="1"/>
            <a:r>
              <a:rPr lang="ru-RU" sz="2000" b="1" dirty="0">
                <a:cs typeface="Arial" charset="0"/>
              </a:rPr>
              <a:t>Классификация нарушений лицензионных требований, повлекших возбуждение дел </a:t>
            </a:r>
            <a:br>
              <a:rPr lang="ru-RU" sz="2000" b="1" dirty="0">
                <a:cs typeface="Arial" charset="0"/>
              </a:rPr>
            </a:br>
            <a:r>
              <a:rPr lang="ru-RU" sz="2000" b="1" dirty="0">
                <a:cs typeface="Arial" charset="0"/>
              </a:rPr>
              <a:t>об административных правонарушениях</a:t>
            </a:r>
          </a:p>
        </p:txBody>
      </p:sp>
      <p:pic>
        <p:nvPicPr>
          <p:cNvPr id="5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000132" cy="1358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740881"/>
              </p:ext>
            </p:extLst>
          </p:nvPr>
        </p:nvGraphicFramePr>
        <p:xfrm>
          <a:off x="357158" y="2071678"/>
          <a:ext cx="8501122" cy="3718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43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1642">
                <a:tc>
                  <a:txBody>
                    <a:bodyPr/>
                    <a:lstStyle/>
                    <a:p>
                      <a:pPr algn="l"/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подпункт «г» пункта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</a:rPr>
                        <a:t>8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</a:rPr>
                        <a:t>Положения о лицензировании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Несоответствие договора о сетевой форме реализации образовательных программ 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hlinkClick r:id="rId3"/>
                        </a:rPr>
                        <a:t>статье 15 Федерального закона "Об образовании в Российской Федерации"</a:t>
                      </a:r>
                      <a:endParaRPr lang="ru-RU" sz="1800" b="1" i="0" u="none" strike="noStrike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hlinkClick r:id="rId3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Договоры о сетевой форме реализации образовательных программ (реализация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части программы партнером)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заключены с организацией, не имеющей лицензии на данный вид, уровень образования.</a:t>
                      </a:r>
                    </a:p>
                    <a:p>
                      <a:pPr algn="just"/>
                      <a:r>
                        <a:rPr lang="ru-RU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   Договоры о сетевой форме реализации образовательных программ по структуре, содержанию не соответствуют примерной форме договора, утвержденной приказом Министерства науки                    и высшего образования РФ и </a:t>
                      </a:r>
                      <a:r>
                        <a:rPr lang="ru-RU" sz="14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Министрерства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просвещения РФ от 05.08.2020 № 882/391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104109" cy="1500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196" name="Прямоугольник 7"/>
          <p:cNvSpPr>
            <a:spLocks noChangeArrowheads="1"/>
          </p:cNvSpPr>
          <p:nvPr/>
        </p:nvSpPr>
        <p:spPr bwMode="auto">
          <a:xfrm>
            <a:off x="1214414" y="285728"/>
            <a:ext cx="7715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Грубые</a:t>
            </a:r>
            <a:r>
              <a:rPr lang="ru-RU" sz="2000" b="1" dirty="0"/>
              <a:t> нарушения </a:t>
            </a:r>
          </a:p>
          <a:p>
            <a:pPr algn="ctr"/>
            <a:r>
              <a:rPr lang="ru-RU" sz="2000" b="1" dirty="0"/>
              <a:t>лицензионных требований и условий </a:t>
            </a:r>
          </a:p>
          <a:p>
            <a:pPr algn="ctr"/>
            <a:endParaRPr lang="ru-RU" sz="2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49057"/>
              </p:ext>
            </p:extLst>
          </p:nvPr>
        </p:nvGraphicFramePr>
        <p:xfrm>
          <a:off x="428596" y="2143116"/>
          <a:ext cx="8286808" cy="37490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6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нарушение лицензионных требований и условий,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предусмотренных в том числе подпунктами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«б, «в», «г»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пункта 7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Положения</a:t>
                      </a:r>
                      <a:r>
                        <a:rPr lang="ru-RU" sz="1800" b="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о лицензировании образовательной деятельности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Материально-техническое обеспечение, </a:t>
                      </a: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образовательные программы, педагогические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работники.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повторное в течение 5 лет нарушение лицензиатом лицензионных требований и условий, предусмотренных в том числе подпунктом «г» пункта 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Положения</a:t>
                      </a:r>
                      <a:r>
                        <a:rPr lang="ru-RU" sz="1800" b="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о лицензировании образовательной деятельности</a:t>
                      </a:r>
                      <a:endParaRPr lang="ru-RU" sz="18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Сетевая форма реализации образовательных программ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620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Оформление по умолчанию</vt:lpstr>
      <vt:lpstr>Лицензионный контроль за образовательной деятельностью  в общеобразовательных организациях в 2021 году</vt:lpstr>
      <vt:lpstr>Презентация PowerPoint</vt:lpstr>
      <vt:lpstr>Презентация PowerPoint</vt:lpstr>
      <vt:lpstr>Предмет лицензионного контроля</vt:lpstr>
      <vt:lpstr>Классификация нарушений лицензионных требований, повлекших возбуждение дел  об административных правонарушениях</vt:lpstr>
      <vt:lpstr>Классификация нарушений лицензионных требований, повлекших возбуждение дел  об административных правонарушениях</vt:lpstr>
      <vt:lpstr>Классификация нарушений лицензионных требований, повлекших возбуждение дел  об административных правонарушениях</vt:lpstr>
      <vt:lpstr>Классификация нарушений лицензионных требований, повлекших возбуждение дел  об административных правонарушениях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осуществления государственного контроля и надзора в сфере образования в организациях, осуществляющих образовательную деятельность  на территории Орловской области, в 2017 году</dc:title>
  <dc:creator>Департмен ОКС</dc:creator>
  <cp:lastModifiedBy>Дозмолина Александра Анатольевна</cp:lastModifiedBy>
  <cp:revision>103</cp:revision>
  <dcterms:created xsi:type="dcterms:W3CDTF">2018-01-31T12:37:50Z</dcterms:created>
  <dcterms:modified xsi:type="dcterms:W3CDTF">2021-02-25T06:37:20Z</dcterms:modified>
</cp:coreProperties>
</file>