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333" r:id="rId2"/>
    <p:sldId id="468" r:id="rId3"/>
    <p:sldId id="469" r:id="rId4"/>
    <p:sldId id="354" r:id="rId5"/>
    <p:sldId id="480" r:id="rId6"/>
    <p:sldId id="443" r:id="rId7"/>
    <p:sldId id="478" r:id="rId8"/>
    <p:sldId id="481" r:id="rId9"/>
    <p:sldId id="484" r:id="rId10"/>
    <p:sldId id="479" r:id="rId11"/>
    <p:sldId id="485" r:id="rId12"/>
    <p:sldId id="472" r:id="rId13"/>
    <p:sldId id="370" r:id="rId14"/>
    <p:sldId id="470" r:id="rId15"/>
    <p:sldId id="471" r:id="rId16"/>
    <p:sldId id="475" r:id="rId17"/>
    <p:sldId id="473" r:id="rId18"/>
    <p:sldId id="477" r:id="rId19"/>
    <p:sldId id="442" r:id="rId20"/>
    <p:sldId id="482" r:id="rId21"/>
    <p:sldId id="483" r:id="rId22"/>
    <p:sldId id="487" r:id="rId23"/>
    <p:sldId id="486" r:id="rId24"/>
    <p:sldId id="474" r:id="rId25"/>
    <p:sldId id="476" r:id="rId26"/>
    <p:sldId id="355" r:id="rId27"/>
  </p:sldIdLst>
  <p:sldSz cx="9144000" cy="6858000" type="screen4x3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385D8A"/>
    <a:srgbClr val="54CC5F"/>
    <a:srgbClr val="43DD6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86897" autoAdjust="0"/>
  </p:normalViewPr>
  <p:slideViewPr>
    <p:cSldViewPr>
      <p:cViewPr varScale="1">
        <p:scale>
          <a:sx n="101" d="100"/>
          <a:sy n="101" d="100"/>
        </p:scale>
        <p:origin x="-19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-1752" y="-108"/>
      </p:cViewPr>
      <p:guideLst>
        <p:guide orient="horz" pos="2141"/>
        <p:guide pos="31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17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335" y="2"/>
            <a:ext cx="430329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3BE1577-F290-49F8-98F1-4AF8B8057484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5"/>
            <a:ext cx="43017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335" y="6456365"/>
            <a:ext cx="430329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BF48C96-57AC-4078-B227-027A112A0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780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170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335" y="2"/>
            <a:ext cx="430329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F29C467-3659-4274-8B65-FC2FEEF14A2E}" type="datetimeFigureOut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977"/>
            <a:ext cx="7942580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5"/>
            <a:ext cx="430170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335" y="6456365"/>
            <a:ext cx="430329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E87F4E7-0743-4EC1-BC8D-0C7C15ACB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884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134080" y="3228977"/>
            <a:ext cx="9660067" cy="30591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5623335" y="6456365"/>
            <a:ext cx="430329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14F2E96A-6882-46BA-AB0E-850ADD91521E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/>
              <a:t>1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364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134080" y="3228977"/>
            <a:ext cx="9660067" cy="30591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5623335" y="6456365"/>
            <a:ext cx="430329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14F2E96A-6882-46BA-AB0E-850ADD91521E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/>
              <a:t>10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6659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134080" y="3228977"/>
            <a:ext cx="9660067" cy="30591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5623335" y="6456365"/>
            <a:ext cx="430329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14F2E96A-6882-46BA-AB0E-850ADD91521E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/>
              <a:t>11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046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134080" y="3228977"/>
            <a:ext cx="9660067" cy="30591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5623335" y="6456365"/>
            <a:ext cx="430329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14F2E96A-6882-46BA-AB0E-850ADD91521E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/>
              <a:t>12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524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134080" y="3228977"/>
            <a:ext cx="9660067" cy="30591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5623335" y="6456365"/>
            <a:ext cx="430329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14F2E96A-6882-46BA-AB0E-850ADD91521E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/>
              <a:t>13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9460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134080" y="3228977"/>
            <a:ext cx="9660067" cy="30591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5623335" y="6456365"/>
            <a:ext cx="430329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14F2E96A-6882-46BA-AB0E-850ADD91521E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/>
              <a:t>14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030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134080" y="3228977"/>
            <a:ext cx="9660067" cy="30591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5623335" y="6456365"/>
            <a:ext cx="430329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14F2E96A-6882-46BA-AB0E-850ADD91521E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/>
              <a:t>15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062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134080" y="3228977"/>
            <a:ext cx="9660067" cy="30591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5623335" y="6456365"/>
            <a:ext cx="430329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14F2E96A-6882-46BA-AB0E-850ADD91521E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/>
              <a:t>16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185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134080" y="3228977"/>
            <a:ext cx="9660067" cy="30591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5623335" y="6456365"/>
            <a:ext cx="430329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14F2E96A-6882-46BA-AB0E-850ADD91521E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/>
              <a:t>17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356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134080" y="3228977"/>
            <a:ext cx="9660067" cy="30591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5623335" y="6456365"/>
            <a:ext cx="430329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14F2E96A-6882-46BA-AB0E-850ADD91521E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/>
              <a:t>18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7202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134080" y="3228977"/>
            <a:ext cx="9660067" cy="30591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5623335" y="6456365"/>
            <a:ext cx="430329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14F2E96A-6882-46BA-AB0E-850ADD91521E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/>
              <a:t>19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7992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134080" y="3228977"/>
            <a:ext cx="9660067" cy="30591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5623335" y="6456365"/>
            <a:ext cx="430329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14F2E96A-6882-46BA-AB0E-850ADD91521E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/>
              <a:t>2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81538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134080" y="3228977"/>
            <a:ext cx="9660067" cy="30591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5623335" y="6456365"/>
            <a:ext cx="430329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14F2E96A-6882-46BA-AB0E-850ADD91521E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/>
              <a:t>20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1369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134080" y="3228977"/>
            <a:ext cx="9660067" cy="30591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5623335" y="6456365"/>
            <a:ext cx="430329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14F2E96A-6882-46BA-AB0E-850ADD91521E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/>
              <a:t>21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12672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134080" y="3228977"/>
            <a:ext cx="9660067" cy="30591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5623335" y="6456365"/>
            <a:ext cx="430329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14F2E96A-6882-46BA-AB0E-850ADD91521E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/>
              <a:t>22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72024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134080" y="3228977"/>
            <a:ext cx="9660067" cy="30591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5623335" y="6456365"/>
            <a:ext cx="430329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14F2E96A-6882-46BA-AB0E-850ADD91521E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/>
              <a:t>23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72024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134080" y="3228977"/>
            <a:ext cx="9660067" cy="30591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5623335" y="6456365"/>
            <a:ext cx="430329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14F2E96A-6882-46BA-AB0E-850ADD91521E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/>
              <a:t>24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72024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134080" y="3228977"/>
            <a:ext cx="9660067" cy="30591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5623335" y="6456365"/>
            <a:ext cx="430329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14F2E96A-6882-46BA-AB0E-850ADD91521E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/>
              <a:t>25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72024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134080" y="3228977"/>
            <a:ext cx="9660067" cy="30591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5623335" y="6456365"/>
            <a:ext cx="430329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14F2E96A-6882-46BA-AB0E-850ADD91521E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/>
              <a:t>26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823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134080" y="3228977"/>
            <a:ext cx="9660067" cy="30591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5623335" y="6456365"/>
            <a:ext cx="430329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14F2E96A-6882-46BA-AB0E-850ADD91521E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/>
              <a:t>3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3177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87F4E7-0743-4EC1-BC8D-0C7C15ACB3D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8023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xfrm>
            <a:off x="134080" y="3228977"/>
            <a:ext cx="9660067" cy="30591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3316" name="Номер слайда 3"/>
          <p:cNvSpPr txBox="1">
            <a:spLocks noGrp="1"/>
          </p:cNvSpPr>
          <p:nvPr/>
        </p:nvSpPr>
        <p:spPr bwMode="auto">
          <a:xfrm>
            <a:off x="5623335" y="6456365"/>
            <a:ext cx="430329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2F3CDF6B-1CF5-4B1F-962F-480238CC8508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/>
              <a:t>5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748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134080" y="3228977"/>
            <a:ext cx="9660067" cy="30591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5623335" y="6456365"/>
            <a:ext cx="430329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14F2E96A-6882-46BA-AB0E-850ADD91521E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/>
              <a:t>6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7202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134080" y="3228977"/>
            <a:ext cx="9660067" cy="30591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5623335" y="6456365"/>
            <a:ext cx="430329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14F2E96A-6882-46BA-AB0E-850ADD91521E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/>
              <a:t>7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286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134080" y="3228977"/>
            <a:ext cx="9660067" cy="30591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5623335" y="6456365"/>
            <a:ext cx="430329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14F2E96A-6882-46BA-AB0E-850ADD91521E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/>
              <a:t>8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084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134080" y="3228977"/>
            <a:ext cx="9660067" cy="30591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5623335" y="6456365"/>
            <a:ext cx="430329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 anchor="b"/>
          <a:lstStyle/>
          <a:p>
            <a:pPr algn="r"/>
            <a:fld id="{14F2E96A-6882-46BA-AB0E-850ADD91521E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/>
              <a:t>9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084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41A16-1AEB-4E1C-BC01-38E9DE1664A9}" type="datetime1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B8002-6980-4B08-A1FE-4DADE9AC2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AAEA1-0724-4097-BD86-2B385005AECA}" type="datetime1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0DEC6-DB1A-405A-B50E-1F94F96A8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2B584-7357-41B5-83A8-92EBC7062C9A}" type="datetime1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95E90-501F-4953-82CE-AB0B5F6DA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EA1F7-3EB8-44C2-8A1D-545E5DB0CBA4}" type="datetime1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8DD36-2C53-40E3-98F1-0EBE467E4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A3D8A-1F60-4F98-ADD7-E7B53206BECD}" type="datetime1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7BA0D-5E46-4701-8B74-8CF22E8CA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A6430-4D75-45CA-B67F-2CCDE7EDADAF}" type="datetime1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A2D19-7BBE-42D8-B03D-B9B5E0930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FB055-D20B-49E2-BD9F-F77FCBA85D48}" type="datetime1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E23F1-AA98-4F82-AB50-867FA4795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DB721-CB19-4131-9A84-AE291452BACF}" type="datetime1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2992-9D77-49F9-A2E4-3971D77ED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4DA81-98EC-4703-84DD-0703ACC91E25}" type="datetime1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02E3E-2796-4955-BFA9-0B5570E24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21810-424A-432F-83C1-4BBFE21A7048}" type="datetime1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AFF8B-707D-4B6D-8D50-1F50044CB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A1447-A6BB-4E2A-AA2A-1C7F27DD2647}" type="datetime1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CFE11-716B-4E13-BC42-B406BCAF8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D6BD72-9AD8-4F28-978A-E46EDE702CA3}" type="datetime1">
              <a:rPr lang="ru-RU"/>
              <a:pPr>
                <a:defRPr/>
              </a:pPr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738209-2DBB-453E-B1E9-6F43883E5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.zamdirobr.ru/893469?utm_source=www.menobr.ru&amp;utm_campaign=red_bloc_content_button&amp;utm_medium=refer&amp;utm_term=62437&amp;utm_content=news&amp;from=id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nd=98AB11113318B1DBF7BDC56AFB9932A5&amp;req=doc&amp;base=LAW&amp;n=343689&amp;dst=100085&amp;fld=134&amp;REFFIELD=134&amp;REFDST=100023&amp;REFDOC=386536&amp;REFBASE=LAW&amp;stat=refcode=10881;dstident=100085;index=27&amp;date=21.06.2021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s://login.consultant.ru/link/?rnd=98AB11113318B1DBF7BDC56AFB9932A5&amp;req=doc&amp;base=LAW&amp;n=285683&amp;dst=100080&amp;fld=134&amp;REFFIELD=134&amp;REFDST=100022&amp;REFDOC=386536&amp;REFBASE=LAW&amp;stat=refcode=10881;dstident=100080;index=26&amp;date=21.06.202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 txBox="1">
            <a:spLocks/>
          </p:cNvSpPr>
          <p:nvPr/>
        </p:nvSpPr>
        <p:spPr bwMode="auto">
          <a:xfrm>
            <a:off x="13668" y="1071547"/>
            <a:ext cx="8950820" cy="286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заполнении и выдаче аттестатов об основном общем и среднем общем образовании в 2020-2021 учебном году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971600" y="0"/>
            <a:ext cx="756084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 Орловской  области</a:t>
            </a:r>
            <a:endParaRPr lang="ru-RU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object 8"/>
          <p:cNvSpPr txBox="1">
            <a:spLocks noChangeArrowheads="1"/>
          </p:cNvSpPr>
          <p:nvPr/>
        </p:nvSpPr>
        <p:spPr bwMode="auto">
          <a:xfrm>
            <a:off x="3635896" y="4429132"/>
            <a:ext cx="5400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algn="just" eaLnBrk="0" hangingPunct="0"/>
            <a:r>
              <a:rPr lang="ru-RU" sz="1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Романцова Елена Евгеньевна, заместитель начальника управления – начальник отдела контроля в сфере образования управления контроля и надзора в сфере образования Департамента образования</a:t>
            </a:r>
            <a:endParaRPr lang="ru-RU" sz="14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Рисунок 7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3668" y="-32454"/>
            <a:ext cx="818308" cy="1071546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5857892"/>
            <a:ext cx="16898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июня  2021 года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 txBox="1">
            <a:spLocks/>
          </p:cNvSpPr>
          <p:nvPr/>
        </p:nvSpPr>
        <p:spPr bwMode="auto">
          <a:xfrm>
            <a:off x="0" y="1071546"/>
            <a:ext cx="9036496" cy="487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1214414" y="0"/>
            <a:ext cx="75724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FF0000"/>
                </a:solidFill>
                <a:latin typeface="+mn-lt"/>
                <a:cs typeface="+mn-cs"/>
              </a:rPr>
              <a:t>Департамент образования  Орловской  области</a:t>
            </a:r>
            <a:endParaRPr lang="ru-RU" sz="2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Рисунок 7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85720" y="0"/>
            <a:ext cx="818308" cy="1071546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836712"/>
            <a:ext cx="892899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годовой и итоговой отметки</a:t>
            </a:r>
          </a:p>
          <a:p>
            <a:pPr algn="ctr"/>
            <a:endParaRPr lang="ru-RU" sz="1400" b="1" dirty="0">
              <a:solidFill>
                <a:srgbClr val="002060"/>
              </a:solidFill>
            </a:endParaRP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Годовая отметка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определяется образовательным учреждением самостоятельно в соответствии с действующим в учреждении локальным нормативным актом (статья 28 Федерального закона от 29.12.2012 № 273-ФЗ «Об образовании в Российской Федерации).</a:t>
            </a:r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197" y="2924944"/>
            <a:ext cx="2304256" cy="268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343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 txBox="1">
            <a:spLocks/>
          </p:cNvSpPr>
          <p:nvPr/>
        </p:nvSpPr>
        <p:spPr bwMode="auto">
          <a:xfrm>
            <a:off x="0" y="1071546"/>
            <a:ext cx="9036496" cy="487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1214414" y="0"/>
            <a:ext cx="75724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FF0000"/>
                </a:solidFill>
                <a:latin typeface="+mn-lt"/>
                <a:cs typeface="+mn-cs"/>
              </a:rPr>
              <a:t>Департамент образования  Орловской  области</a:t>
            </a:r>
            <a:endParaRPr lang="ru-RU" sz="2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Рисунок 7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85720" y="0"/>
            <a:ext cx="818308" cy="1071546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836712"/>
            <a:ext cx="89289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годовой и итоговой отметки</a:t>
            </a:r>
          </a:p>
          <a:p>
            <a:pPr algn="ctr"/>
            <a:endParaRPr lang="ru-RU" sz="1400" b="1" dirty="0">
              <a:solidFill>
                <a:srgbClr val="002060"/>
              </a:solidFill>
            </a:endParaRPr>
          </a:p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Итоговые отметки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определяются образовательным учреждением строго в соответствии с действующим законодательством в сфере образования (приказ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России от 05.10.2020 № 546)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4" cstate="print"/>
          <a:srcRect l="11801" t="37629" r="28680" b="4219"/>
          <a:stretch/>
        </p:blipFill>
        <p:spPr bwMode="auto">
          <a:xfrm>
            <a:off x="1691680" y="2564904"/>
            <a:ext cx="4608512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89356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 txBox="1">
            <a:spLocks/>
          </p:cNvSpPr>
          <p:nvPr/>
        </p:nvSpPr>
        <p:spPr bwMode="auto">
          <a:xfrm>
            <a:off x="141276" y="1071547"/>
            <a:ext cx="889521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1214414" y="0"/>
            <a:ext cx="75724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FF0000"/>
                </a:solidFill>
                <a:latin typeface="+mn-lt"/>
                <a:cs typeface="+mn-cs"/>
              </a:rPr>
              <a:t>Департамент образования  Орловской  области</a:t>
            </a:r>
            <a:endParaRPr lang="ru-RU" sz="2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Рисунок 7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85720" y="0"/>
            <a:ext cx="818308" cy="1071546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593" y="620688"/>
            <a:ext cx="8104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500" b="1" smtClean="0"/>
          </a:p>
          <a:p>
            <a:pPr algn="ctr"/>
            <a:endParaRPr lang="ru-RU" sz="1500" b="1" smtClean="0"/>
          </a:p>
          <a:p>
            <a:pPr algn="just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40122" y="2521898"/>
            <a:ext cx="14704024" cy="144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rot="10800000" flipV="1">
            <a:off x="44418" y="2312520"/>
            <a:ext cx="8856984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ОДНКНР входил в обязательную часть учебного плана, то наименование учебного предмета указывается в левой и правой частях оборотной стороны бланка приложения и выставляется итоговая отметка.</a:t>
            </a:r>
          </a:p>
          <a:p>
            <a:pPr lvl="0" algn="just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Если ОДНКНР входил в часть учебного плана, формируемую участниками образовательных отношений, и его объем составлял не менее 64 часов за 2 учебных года, то наименование учебного предмета также указывается в левой и правой частях оборотной стороны бланка приложения и выставляется итоговая отметка.</a:t>
            </a:r>
          </a:p>
          <a:p>
            <a:pPr lvl="0" algn="just"/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Если учебные предметы, курсы, дисциплины (модули), в том числе ОДНКНР, входящий в часть учебного плана, формируемую участниками образовательных отношений, изучались выпускником в объеме менее 64 часов за два учебных года, в том числе в рамках платных дополнительных образовательных услуг, оказываемых организацией, осуществляющей образовательную деятельность, то они заносятся в «Дополнительные сведения».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(п. 5.2, п. 5.3 Порядка, утв. приказом </a:t>
            </a:r>
            <a:r>
              <a:rPr kumimoji="0" lang="ru-RU" altLang="ru-RU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kumimoji="0" lang="ru-RU" altLang="ru-RU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от 05.10.2020 № 546).</a:t>
            </a:r>
          </a:p>
          <a:p>
            <a:pPr lvl="0" algn="just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курс ОДНКНР изучался во внеурочной деятельности, то он заносится в «Дополнительные сведения».</a:t>
            </a:r>
            <a:endParaRPr kumimoji="0" lang="ru-RU" altLang="ru-RU" sz="160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rot="10800000">
            <a:off x="285716" y="1301532"/>
            <a:ext cx="112732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 rot="10800000" flipV="1">
            <a:off x="714342" y="692789"/>
            <a:ext cx="8143935" cy="204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 smtClean="0">
                <a:solidFill>
                  <a:schemeClr val="tx2"/>
                </a:solidFill>
              </a:rPr>
              <a:t>ОДНКНР в аттестате об ООО</a:t>
            </a:r>
          </a:p>
          <a:p>
            <a:pPr lvl="0" algn="just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ФГОС ООО включена обязательная предметная область «Основы духовно-нравственной культуры народов России»  (далее – ОДНКНР), его изучение является обязательным на уровне основного общего образования, следовательно исключить его из аттестата нельзя!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9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 txBox="1">
            <a:spLocks/>
          </p:cNvSpPr>
          <p:nvPr/>
        </p:nvSpPr>
        <p:spPr bwMode="auto">
          <a:xfrm>
            <a:off x="141276" y="1071547"/>
            <a:ext cx="889521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1214414" y="0"/>
            <a:ext cx="75724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FF0000"/>
                </a:solidFill>
                <a:latin typeface="+mn-lt"/>
                <a:cs typeface="+mn-cs"/>
              </a:rPr>
              <a:t>Департамент образования  Орловской  области</a:t>
            </a:r>
            <a:endParaRPr lang="ru-RU" sz="2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Рисунок 7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85720" y="0"/>
            <a:ext cx="818308" cy="1071546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593" y="620688"/>
            <a:ext cx="8104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500" b="1" smtClean="0"/>
          </a:p>
          <a:p>
            <a:pPr algn="ctr"/>
            <a:endParaRPr lang="ru-RU" sz="1500" b="1" smtClean="0"/>
          </a:p>
          <a:p>
            <a:pPr algn="just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9096071"/>
              </p:ext>
            </p:extLst>
          </p:nvPr>
        </p:nvGraphicFramePr>
        <p:xfrm>
          <a:off x="141276" y="4972042"/>
          <a:ext cx="8856984" cy="1049984"/>
        </p:xfrm>
        <a:graphic>
          <a:graphicData uri="http://schemas.openxmlformats.org/drawingml/2006/table">
            <a:tbl>
              <a:tblPr/>
              <a:tblGrid>
                <a:gridCol w="4428492">
                  <a:extLst>
                    <a:ext uri="{9D8B030D-6E8A-4147-A177-3AD203B41FA5}">
                      <a16:colId xmlns:a16="http://schemas.microsoft.com/office/drawing/2014/main" xmlns="" val="1846969290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xmlns="" val="2559208607"/>
                    </a:ext>
                  </a:extLst>
                </a:gridCol>
              </a:tblGrid>
              <a:tr h="524992">
                <a:tc>
                  <a:txBody>
                    <a:bodyPr/>
                    <a:lstStyle/>
                    <a:p>
                      <a:pPr fontAlgn="t"/>
                      <a:r>
                        <a:rPr lang="ru-RU" b="1" dirty="0">
                          <a:solidFill>
                            <a:srgbClr val="008000"/>
                          </a:solidFill>
                          <a:effectLst/>
                        </a:rPr>
                        <a:t>Математика</a:t>
                      </a:r>
                      <a:endParaRPr lang="ru-RU" dirty="0">
                        <a:effectLst/>
                      </a:endParaRPr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5 (отлично)</a:t>
                      </a:r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4018401"/>
                  </a:ext>
                </a:extLst>
              </a:tr>
              <a:tr h="524992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Физика</a:t>
                      </a:r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4 (хорошо)</a:t>
                      </a:r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038192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40122" y="2521898"/>
            <a:ext cx="14704024" cy="144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rot="10800000" flipV="1">
            <a:off x="44418" y="3101141"/>
            <a:ext cx="885698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ru-RU" b="1" dirty="0">
                <a:solidFill>
                  <a:srgbClr val="006600"/>
                </a:solidFill>
              </a:rPr>
              <a:t>✔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аттестата с правильной формулировкой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Комментарий.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 аттестат выпускников 9-го класса нужно вписать предмет «Математика», даже если в учебном плане ООП ООО стоят предметы «Алгебра» и «Геометрия». Оценки по ним необходимо учитывать, когда будете рассчитывать итоговую отметку по математике (подп. «б» п. 5.3 Порядка, утв. приказом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 05.10.2020 № 546).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3002042"/>
              </p:ext>
            </p:extLst>
          </p:nvPr>
        </p:nvGraphicFramePr>
        <p:xfrm>
          <a:off x="298843" y="1923234"/>
          <a:ext cx="5542674" cy="1051560"/>
        </p:xfrm>
        <a:graphic>
          <a:graphicData uri="http://schemas.openxmlformats.org/drawingml/2006/table">
            <a:tbl>
              <a:tblPr/>
              <a:tblGrid>
                <a:gridCol w="2771337">
                  <a:extLst>
                    <a:ext uri="{9D8B030D-6E8A-4147-A177-3AD203B41FA5}">
                      <a16:colId xmlns:a16="http://schemas.microsoft.com/office/drawing/2014/main" xmlns="" val="3668149184"/>
                    </a:ext>
                  </a:extLst>
                </a:gridCol>
                <a:gridCol w="2771337">
                  <a:extLst>
                    <a:ext uri="{9D8B030D-6E8A-4147-A177-3AD203B41FA5}">
                      <a16:colId xmlns:a16="http://schemas.microsoft.com/office/drawing/2014/main" xmlns="" val="29085420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Алгебра</a:t>
                      </a:r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5 (отлично)</a:t>
                      </a:r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9208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Геометрия</a:t>
                      </a:r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4 (хорошо)</a:t>
                      </a:r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8742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Физика</a:t>
                      </a:r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4 (хорошо)</a:t>
                      </a:r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6688997"/>
                  </a:ext>
                </a:extLst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 rot="10800000">
            <a:off x="285719" y="1912470"/>
            <a:ext cx="11273233" cy="5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 rot="10800000" flipV="1">
            <a:off x="138668" y="-1150933"/>
            <a:ext cx="7973729" cy="321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>
                <a:solidFill>
                  <a:schemeClr val="tx2"/>
                </a:solidFill>
              </a:rPr>
              <a:t>Математика в аттестате об ООО</a:t>
            </a:r>
            <a:endParaRPr lang="ru-RU" alt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✘ Фрагмент аттестата с ошибкой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58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 txBox="1">
            <a:spLocks/>
          </p:cNvSpPr>
          <p:nvPr/>
        </p:nvSpPr>
        <p:spPr bwMode="auto">
          <a:xfrm>
            <a:off x="141276" y="1071547"/>
            <a:ext cx="889521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1214414" y="0"/>
            <a:ext cx="75724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FF0000"/>
                </a:solidFill>
                <a:latin typeface="+mn-lt"/>
                <a:cs typeface="+mn-cs"/>
              </a:rPr>
              <a:t>Департамент образования  Орловской  области</a:t>
            </a:r>
            <a:endParaRPr lang="ru-RU" sz="2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Рисунок 7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85720" y="0"/>
            <a:ext cx="818308" cy="1071546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593" y="620688"/>
            <a:ext cx="8104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500" b="1" smtClean="0"/>
          </a:p>
          <a:p>
            <a:pPr algn="ctr"/>
            <a:endParaRPr lang="ru-RU" sz="1500" b="1" smtClean="0"/>
          </a:p>
          <a:p>
            <a:pPr algn="just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5409479"/>
              </p:ext>
            </p:extLst>
          </p:nvPr>
        </p:nvGraphicFramePr>
        <p:xfrm>
          <a:off x="179511" y="4972042"/>
          <a:ext cx="8818748" cy="1049984"/>
        </p:xfrm>
        <a:graphic>
          <a:graphicData uri="http://schemas.openxmlformats.org/drawingml/2006/table">
            <a:tbl>
              <a:tblPr/>
              <a:tblGrid>
                <a:gridCol w="4390256">
                  <a:extLst>
                    <a:ext uri="{9D8B030D-6E8A-4147-A177-3AD203B41FA5}">
                      <a16:colId xmlns:a16="http://schemas.microsoft.com/office/drawing/2014/main" xmlns="" val="1846969290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xmlns="" val="2559208607"/>
                    </a:ext>
                  </a:extLst>
                </a:gridCol>
              </a:tblGrid>
              <a:tr h="524992">
                <a:tc>
                  <a:txBody>
                    <a:bodyPr/>
                    <a:lstStyle/>
                    <a:p>
                      <a:pPr fontAlgn="t"/>
                      <a:r>
                        <a:rPr lang="ru-RU" b="1">
                          <a:solidFill>
                            <a:srgbClr val="008000"/>
                          </a:solidFill>
                          <a:effectLst/>
                        </a:rPr>
                        <a:t>История России. Всеобщая история</a:t>
                      </a:r>
                      <a:endParaRPr lang="ru-RU">
                        <a:effectLst/>
                      </a:endParaRPr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4 (хорошо)</a:t>
                      </a:r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4018401"/>
                  </a:ext>
                </a:extLst>
              </a:tr>
              <a:tr h="524992"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Обществознание</a:t>
                      </a:r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4 (хорошо)</a:t>
                      </a:r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038192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40122" y="2521898"/>
            <a:ext cx="14704024" cy="144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rot="10800000" flipV="1">
            <a:off x="44418" y="3101141"/>
            <a:ext cx="885698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ru-RU" b="1" dirty="0">
                <a:solidFill>
                  <a:srgbClr val="006600"/>
                </a:solidFill>
              </a:rPr>
              <a:t>✔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аттестата с правильной формулировкой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/>
            <a:r>
              <a:rPr lang="ru-RU" alt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Комментарий.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аттестат выпускников 9-го класса нужно вписать предмет «История России. Всеобщая история», даже если в учебном плане было два отдельных предмета. </a:t>
            </a:r>
            <a:r>
              <a:rPr lang="ru-RU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разъяснило, что по ФГОС ООО школьники изучают именно эту дисциплину в рамках области «Общественно-научные предметы».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2749004"/>
              </p:ext>
            </p:extLst>
          </p:nvPr>
        </p:nvGraphicFramePr>
        <p:xfrm>
          <a:off x="395536" y="2087540"/>
          <a:ext cx="8602724" cy="1051560"/>
        </p:xfrm>
        <a:graphic>
          <a:graphicData uri="http://schemas.openxmlformats.org/drawingml/2006/table">
            <a:tbl>
              <a:tblPr/>
              <a:tblGrid>
                <a:gridCol w="4301362">
                  <a:extLst>
                    <a:ext uri="{9D8B030D-6E8A-4147-A177-3AD203B41FA5}">
                      <a16:colId xmlns:a16="http://schemas.microsoft.com/office/drawing/2014/main" xmlns="" val="3668149184"/>
                    </a:ext>
                  </a:extLst>
                </a:gridCol>
                <a:gridCol w="4301362">
                  <a:extLst>
                    <a:ext uri="{9D8B030D-6E8A-4147-A177-3AD203B41FA5}">
                      <a16:colId xmlns:a16="http://schemas.microsoft.com/office/drawing/2014/main" xmlns="" val="29085420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История России</a:t>
                      </a:r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4 (хорошо)</a:t>
                      </a:r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9208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Всеобщая история</a:t>
                      </a:r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4 (хорошо)</a:t>
                      </a:r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8742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Обществознание</a:t>
                      </a:r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4 (хорошо)</a:t>
                      </a:r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6688997"/>
                  </a:ext>
                </a:extLst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 rot="10800000">
            <a:off x="285719" y="1912470"/>
            <a:ext cx="11273233" cy="5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 rot="10800000" flipV="1">
            <a:off x="138668" y="-1150933"/>
            <a:ext cx="7973729" cy="321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 smtClean="0">
                <a:solidFill>
                  <a:schemeClr val="tx2"/>
                </a:solidFill>
              </a:rPr>
              <a:t>История </a:t>
            </a:r>
            <a:r>
              <a:rPr lang="ru-RU" sz="2400" b="1" dirty="0">
                <a:solidFill>
                  <a:schemeClr val="tx2"/>
                </a:solidFill>
              </a:rPr>
              <a:t>в аттестате об ООО</a:t>
            </a:r>
            <a:endParaRPr lang="ru-RU" alt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✘ Фрагмент аттестата с ошибкой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80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 txBox="1">
            <a:spLocks/>
          </p:cNvSpPr>
          <p:nvPr/>
        </p:nvSpPr>
        <p:spPr bwMode="auto">
          <a:xfrm>
            <a:off x="141276" y="1071547"/>
            <a:ext cx="889521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1214414" y="0"/>
            <a:ext cx="75724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FF0000"/>
                </a:solidFill>
                <a:latin typeface="+mn-lt"/>
                <a:cs typeface="+mn-cs"/>
              </a:rPr>
              <a:t>Департамент образования  Орловской  области</a:t>
            </a:r>
            <a:endParaRPr lang="ru-RU" sz="2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Рисунок 7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85720" y="0"/>
            <a:ext cx="818308" cy="1071546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593" y="620688"/>
            <a:ext cx="8104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500" b="1" smtClean="0"/>
          </a:p>
          <a:p>
            <a:pPr algn="ctr"/>
            <a:endParaRPr lang="ru-RU" sz="1500" b="1" smtClean="0"/>
          </a:p>
          <a:p>
            <a:pPr algn="just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8668" y="2516191"/>
            <a:ext cx="14982223" cy="145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rot="10800000" flipV="1">
            <a:off x="44418" y="3101141"/>
            <a:ext cx="885698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ru-RU" b="1" dirty="0">
                <a:solidFill>
                  <a:srgbClr val="006600"/>
                </a:solidFill>
              </a:rPr>
              <a:t>✔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аттестата с правильной формулировкой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/>
            <a:r>
              <a:rPr lang="ru-RU" alt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Комментарий.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аттестат предметы надо вносить в соответствии со ФГОС: иностранный язык и второй иностранный язык. В скобках уточните, какой именно язык изучал школьник. Аналогично с родным языком и родной литературой. Названия языков можно сокращать и переносить на другую строку по правилам русской орфографии.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2087540"/>
          <a:ext cx="8602724" cy="1051560"/>
        </p:xfrm>
        <a:graphic>
          <a:graphicData uri="http://schemas.openxmlformats.org/drawingml/2006/table">
            <a:tbl>
              <a:tblPr/>
              <a:tblGrid>
                <a:gridCol w="4301362">
                  <a:extLst>
                    <a:ext uri="{9D8B030D-6E8A-4147-A177-3AD203B41FA5}">
                      <a16:colId xmlns:a16="http://schemas.microsoft.com/office/drawing/2014/main" xmlns="" val="3668149184"/>
                    </a:ext>
                  </a:extLst>
                </a:gridCol>
                <a:gridCol w="4301362">
                  <a:extLst>
                    <a:ext uri="{9D8B030D-6E8A-4147-A177-3AD203B41FA5}">
                      <a16:colId xmlns:a16="http://schemas.microsoft.com/office/drawing/2014/main" xmlns="" val="29085420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Литература</a:t>
                      </a:r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4 (хорошо)</a:t>
                      </a:r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9208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Английский язык</a:t>
                      </a:r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4 (хорошо)</a:t>
                      </a:r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8742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Второй язык (немецкий)</a:t>
                      </a:r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4 (хорошо)</a:t>
                      </a:r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6688997"/>
                  </a:ext>
                </a:extLst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 rot="10800000">
            <a:off x="285719" y="1912470"/>
            <a:ext cx="11273233" cy="5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 rot="10800000" flipV="1">
            <a:off x="138668" y="-1150933"/>
            <a:ext cx="7973729" cy="321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 smtClean="0">
                <a:solidFill>
                  <a:schemeClr val="tx2"/>
                </a:solidFill>
              </a:rPr>
              <a:t>Иностранный язык </a:t>
            </a:r>
            <a:r>
              <a:rPr lang="ru-RU" sz="2400" b="1" dirty="0">
                <a:solidFill>
                  <a:schemeClr val="tx2"/>
                </a:solidFill>
              </a:rPr>
              <a:t>в аттестате об ООО</a:t>
            </a:r>
            <a:endParaRPr lang="ru-RU" alt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✘ Фрагмент аттестата с ошибкой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969861"/>
              </p:ext>
            </p:extLst>
          </p:nvPr>
        </p:nvGraphicFramePr>
        <p:xfrm>
          <a:off x="285718" y="4936798"/>
          <a:ext cx="8712542" cy="1355178"/>
        </p:xfrm>
        <a:graphic>
          <a:graphicData uri="http://schemas.openxmlformats.org/drawingml/2006/table">
            <a:tbl>
              <a:tblPr/>
              <a:tblGrid>
                <a:gridCol w="4356271">
                  <a:extLst>
                    <a:ext uri="{9D8B030D-6E8A-4147-A177-3AD203B41FA5}">
                      <a16:colId xmlns:a16="http://schemas.microsoft.com/office/drawing/2014/main" xmlns="" val="2570892743"/>
                    </a:ext>
                  </a:extLst>
                </a:gridCol>
                <a:gridCol w="4356271">
                  <a:extLst>
                    <a:ext uri="{9D8B030D-6E8A-4147-A177-3AD203B41FA5}">
                      <a16:colId xmlns:a16="http://schemas.microsoft.com/office/drawing/2014/main" xmlns="" val="4036503067"/>
                    </a:ext>
                  </a:extLst>
                </a:gridCol>
              </a:tblGrid>
              <a:tr h="336278"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Литература</a:t>
                      </a:r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4 (хорошо)</a:t>
                      </a:r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80572125"/>
                  </a:ext>
                </a:extLst>
              </a:tr>
              <a:tr h="502329">
                <a:tc>
                  <a:txBody>
                    <a:bodyPr/>
                    <a:lstStyle/>
                    <a:p>
                      <a:pPr fontAlgn="t"/>
                      <a:r>
                        <a:rPr lang="ru-RU" b="1" dirty="0">
                          <a:solidFill>
                            <a:srgbClr val="008000"/>
                          </a:solidFill>
                          <a:effectLst/>
                        </a:rPr>
                        <a:t>Иностранный язык (английский)</a:t>
                      </a:r>
                      <a:endParaRPr lang="ru-RU" dirty="0">
                        <a:effectLst/>
                      </a:endParaRPr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4 (хорошо)</a:t>
                      </a:r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1162449"/>
                  </a:ext>
                </a:extLst>
              </a:tr>
              <a:tr h="502329">
                <a:tc>
                  <a:txBody>
                    <a:bodyPr/>
                    <a:lstStyle/>
                    <a:p>
                      <a:pPr fontAlgn="t"/>
                      <a:r>
                        <a:rPr lang="ru-RU" b="1">
                          <a:solidFill>
                            <a:srgbClr val="008000"/>
                          </a:solidFill>
                          <a:effectLst/>
                        </a:rPr>
                        <a:t>Второй иностранный язык (немецкий)</a:t>
                      </a:r>
                      <a:endParaRPr lang="ru-RU">
                        <a:effectLst/>
                      </a:endParaRPr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4 (хорошо)</a:t>
                      </a:r>
                    </a:p>
                  </a:txBody>
                  <a:tcPr marL="38100" marR="38100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4799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6736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 txBox="1">
            <a:spLocks/>
          </p:cNvSpPr>
          <p:nvPr/>
        </p:nvSpPr>
        <p:spPr bwMode="auto">
          <a:xfrm>
            <a:off x="285720" y="1071546"/>
            <a:ext cx="8750776" cy="343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Выставьте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аттестат отметку за индивидуальный проект в раздел «Дополнительные сведения» приложения к аттестату. Сделайте это вне зависимости от количества часов, которые выделили на эту дисциплину, и части учебного плана, в которую включили индивидуальный проект. Так устанавливает новый Порядок заполнения, учета и выдачи аттестатов (подп. «а» п. 5.2 Порядка, утвержденного приказом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от 05.10.2020 № 546).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Еще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индивидуальный проект представляет собой особую форму организации деятельности учеников и не относится к учебным предметам, курсам, дисциплинам (модулям), отметки за которые вы вносите в графу «Наименование учебных предметов» приложения к аттестату (п. 11 ФГОС СОО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указывать отметку за индивидуальный проект на уровне СОО (подп. «а» п. 5.2 Порядка, утвержденного приказом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 05.10.2020 № 546). Внесите отметку за индивидуальный проект в раздел «Дополнительные сведения» приложения к аттестату.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 указать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 первой в списке дополнительных сведений. Также вы можете отметить тему проекта (письмо </a:t>
            </a:r>
            <a:r>
              <a:rPr lang="ru-RU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 05.02.2021 № ВБ-135/03).</a:t>
            </a:r>
          </a:p>
        </p:txBody>
      </p:sp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1214414" y="0"/>
            <a:ext cx="75724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FF0000"/>
                </a:solidFill>
                <a:latin typeface="+mn-lt"/>
                <a:cs typeface="+mn-cs"/>
              </a:rPr>
              <a:t>Департамент образования  Орловской  области</a:t>
            </a:r>
            <a:endParaRPr lang="ru-RU" sz="2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Рисунок 7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85720" y="0"/>
            <a:ext cx="818308" cy="1071546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0747"/>
            <a:ext cx="9038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Выполнение </a:t>
            </a:r>
            <a:r>
              <a:rPr lang="ru-RU" sz="2000" dirty="0">
                <a:solidFill>
                  <a:srgbClr val="002060"/>
                </a:solidFill>
              </a:rPr>
              <a:t>индивидуального проекта – это обязательное требование к результатам освоения ООП на уровне СОО (</a:t>
            </a:r>
            <a:r>
              <a:rPr lang="ru-RU" sz="2000" dirty="0">
                <a:solidFill>
                  <a:srgbClr val="002060"/>
                </a:solidFill>
                <a:hlinkClick r:id="rId4"/>
              </a:rPr>
              <a:t>п. 11 ФГОС СОО</a:t>
            </a:r>
            <a:r>
              <a:rPr lang="ru-RU" sz="2000" dirty="0">
                <a:solidFill>
                  <a:srgbClr val="00206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 txBox="1">
            <a:spLocks/>
          </p:cNvSpPr>
          <p:nvPr/>
        </p:nvSpPr>
        <p:spPr bwMode="auto">
          <a:xfrm>
            <a:off x="285720" y="1085223"/>
            <a:ext cx="8750776" cy="68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Уточнили правила расчета итоговых отметок за 11-й класс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отметки в аттестат за 11-й класс рассчитывайте как среднее арифметическое полугодовых и годовых отметок за каждый год обучения по программе СОО. Если в вашей школе обучение идет не по полугодиям, а по четвертям или триместрам, то вместо полугодовых используйте четвертные или триместровые отметки (подп. «б» п. 5.3 Порядка, утвержденного приказом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 05.10.2020 № 546). Например, на уровне СОО вы обучаете учеников по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полугодиям.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для итоговой отметки подсчитайте среднее арифметическое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полугодовых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 годовых отметок за каждый год обучения по ООП СОО. Округлите по математическим правилам и выставите целым числом. Пример расчета отметки смотрите ниже.</a:t>
            </a:r>
          </a:p>
          <a:p>
            <a:pPr algn="just"/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Расчет отметки в аттестат за 11-й класс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 русскому языку у выпускника за первый год обучения стоят отметки «4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«4», годовая «4», 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второй год 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«5» 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«5»,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«5». Среднее арифметическое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шести отметок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4,5. Округляем по правилам математического округления, получаем целое число 5. В аттестат нужно выставить отметку «5».</a:t>
            </a:r>
          </a:p>
        </p:txBody>
      </p:sp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1214414" y="0"/>
            <a:ext cx="75724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FF0000"/>
                </a:solidFill>
                <a:latin typeface="+mn-lt"/>
                <a:cs typeface="+mn-cs"/>
              </a:rPr>
              <a:t>Департамент образования  Орловской  области</a:t>
            </a:r>
            <a:endParaRPr lang="ru-RU" sz="2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Рисунок 7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85720" y="0"/>
            <a:ext cx="818308" cy="1071546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17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 txBox="1">
            <a:spLocks/>
          </p:cNvSpPr>
          <p:nvPr/>
        </p:nvSpPr>
        <p:spPr bwMode="auto">
          <a:xfrm>
            <a:off x="0" y="1142984"/>
            <a:ext cx="9036496" cy="5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1214414" y="0"/>
            <a:ext cx="75724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FF0000"/>
                </a:solidFill>
                <a:latin typeface="+mn-lt"/>
                <a:cs typeface="+mn-cs"/>
              </a:rPr>
              <a:t>Департамент образования  Орловской  области</a:t>
            </a:r>
            <a:endParaRPr lang="ru-RU" sz="2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Рисунок 7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85720" y="0"/>
            <a:ext cx="818308" cy="1071546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4" cstate="print"/>
          <a:srcRect l="30338" t="25086" r="26744" b="6727"/>
          <a:stretch/>
        </p:blipFill>
        <p:spPr bwMode="auto">
          <a:xfrm>
            <a:off x="1214414" y="980728"/>
            <a:ext cx="7029994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1044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 txBox="1">
            <a:spLocks/>
          </p:cNvSpPr>
          <p:nvPr/>
        </p:nvSpPr>
        <p:spPr bwMode="auto">
          <a:xfrm>
            <a:off x="683568" y="1071547"/>
            <a:ext cx="77724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1214414" y="0"/>
            <a:ext cx="75724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FF0000"/>
                </a:solidFill>
                <a:latin typeface="+mn-lt"/>
                <a:cs typeface="+mn-cs"/>
              </a:rPr>
              <a:t>Департамент образования  Орловской  области</a:t>
            </a:r>
            <a:endParaRPr lang="ru-RU" sz="2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Рисунок 7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85720" y="0"/>
            <a:ext cx="818308" cy="1071546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3" y="620688"/>
            <a:ext cx="7964423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500" b="1" dirty="0" smtClean="0"/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Поменяли правила оформления подписи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Аттестаты и приложения к ним подписывает директор. Но если он не может этого сделать, документы должен подписать исполняющий обязанности директора школы или другой уполномоченный работник. В таком случае на документе надо написать его статус, как в приказе, которым передали право подписывать аттестаты (п. 7 Порядка, утвержденного приказом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05.10.2020 № 546). </a:t>
            </a:r>
          </a:p>
          <a:p>
            <a:pPr algn="ctr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 в аттестате исполняющего обязанности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аттестат и приложение подписывает исполняющий обязанности директора, укажите статус этого лица – напишите «И. о. директора Иванов И.И.». Не ставьте косую черту перед словом «Руководитель», теперь это не требуется (п. 7 Порядка, утвержденного приказом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05.10.2020 № 546). Но если исполняющий обязанности подписывает дубликат аттестата, укажите символ «/" перед надписью «Руководитель» (п. 14 Порядка, утвержденного приказом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05.10.2020 № 546).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40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 txBox="1">
            <a:spLocks/>
          </p:cNvSpPr>
          <p:nvPr/>
        </p:nvSpPr>
        <p:spPr bwMode="auto">
          <a:xfrm>
            <a:off x="683568" y="1071547"/>
            <a:ext cx="77724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1214414" y="0"/>
            <a:ext cx="75724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FF0000"/>
                </a:solidFill>
                <a:latin typeface="+mn-lt"/>
                <a:cs typeface="+mn-cs"/>
              </a:rPr>
              <a:t>Департамент образования  Орловской  области</a:t>
            </a:r>
            <a:endParaRPr lang="ru-RU" sz="2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Рисунок 7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85720" y="0"/>
            <a:ext cx="818308" cy="1071546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000" y="620688"/>
            <a:ext cx="90010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500" b="1" dirty="0" smtClean="0"/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 и (или) информации,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для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 и выдачи аттестатов об основном общем и среднем общем образовании в 2021 году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декабря 2012 года № 273-ФЗ «Об образовании в Российской Федерации»;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основного общего образования, утвержденный приказом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17.12.2010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1897 (ред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 11.12.2020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среднего общего образования, утвержденный приказом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17.05.2012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413 (ред. от 11.12.2020);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заполнения, учета и выдачи аттестатов об основном общем и среднем общем образовании и их дубликатов,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утвержденный приказом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05.10.2020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546;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22.03.2021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113 «Об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особенностях заполнения и выдачи аттестатов о среднем общем образовании в 2021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Приказ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Российской Федерации от 5 октября 2020 г. № 545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образцов и описаний аттестатов об основном общем и среднем общем образовании и приложений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ним»;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5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 txBox="1">
            <a:spLocks/>
          </p:cNvSpPr>
          <p:nvPr/>
        </p:nvSpPr>
        <p:spPr bwMode="auto">
          <a:xfrm>
            <a:off x="0" y="1133903"/>
            <a:ext cx="9036496" cy="76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Подпись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1214414" y="0"/>
            <a:ext cx="75724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FF0000"/>
                </a:solidFill>
                <a:latin typeface="+mn-lt"/>
                <a:cs typeface="+mn-cs"/>
              </a:rPr>
              <a:t>Департамент образования  Орловской  области</a:t>
            </a:r>
            <a:endParaRPr lang="ru-RU" sz="2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Рисунок 7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85720" y="0"/>
            <a:ext cx="818308" cy="1071546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4" cstate="print"/>
          <a:srcRect l="5516" t="21437" r="9310" b="11517"/>
          <a:stretch/>
        </p:blipFill>
        <p:spPr bwMode="auto">
          <a:xfrm>
            <a:off x="683568" y="1628800"/>
            <a:ext cx="7344816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7341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 txBox="1">
            <a:spLocks/>
          </p:cNvSpPr>
          <p:nvPr/>
        </p:nvSpPr>
        <p:spPr bwMode="auto">
          <a:xfrm>
            <a:off x="0" y="1133903"/>
            <a:ext cx="9036496" cy="76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Печать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пункт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8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Порядка заполнения, учета и выдачи аттестатов об основном общем и среднем общем образовании и их дубликатов, утвержденного приказом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5 октября 2020 г. N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546</a:t>
            </a:r>
            <a:endParaRPr lang="ru-RU" dirty="0"/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статьи 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Федерального конституционного закона от 25 декабря 2000 г. N 2-ФКЗ "О Государственном гербе Российской Федерации", считаем возможным отметить, что в случае если организация, осуществляющая образовательную деятельность, является государственной (создана Российской Федерацией или субъектом Российской Федерации), она вправе проставлять на бланке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аттестата (свидетельстве об обучении)  гербовую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печать; в случае, если организация, осуществляющая образовательную деятельность, является муниципальной (создана муниципальным образованием (муниципальным районом, муниципальным округом или городским округом)) или частной, она заверяет бланк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аттестата (свидетельства об обучении) печатью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изображения Государственного герба Российской Федерации.</a:t>
            </a:r>
          </a:p>
        </p:txBody>
      </p:sp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1214414" y="0"/>
            <a:ext cx="75724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FF0000"/>
                </a:solidFill>
                <a:latin typeface="+mn-lt"/>
                <a:cs typeface="+mn-cs"/>
              </a:rPr>
              <a:t>Департамент образования  Орловской  области</a:t>
            </a:r>
            <a:endParaRPr lang="ru-RU" sz="2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Рисунок 7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285720" y="0"/>
            <a:ext cx="818308" cy="1071546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209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 txBox="1">
            <a:spLocks/>
          </p:cNvSpPr>
          <p:nvPr/>
        </p:nvSpPr>
        <p:spPr bwMode="auto">
          <a:xfrm>
            <a:off x="0" y="1142984"/>
            <a:ext cx="9036496" cy="12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1214414" y="0"/>
            <a:ext cx="75724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FF0000"/>
                </a:solidFill>
                <a:latin typeface="+mn-lt"/>
                <a:cs typeface="+mn-cs"/>
              </a:rPr>
              <a:t>Департамент образования  Орловской  области</a:t>
            </a:r>
            <a:endParaRPr lang="ru-RU" sz="2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Рисунок 7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85720" y="0"/>
            <a:ext cx="818308" cy="1071546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 l="18531" t="29487" r="32464" b="3297"/>
          <a:stretch>
            <a:fillRect/>
          </a:stretch>
        </p:blipFill>
        <p:spPr bwMode="auto">
          <a:xfrm>
            <a:off x="1691680" y="1052736"/>
            <a:ext cx="561662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044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 txBox="1">
            <a:spLocks/>
          </p:cNvSpPr>
          <p:nvPr/>
        </p:nvSpPr>
        <p:spPr bwMode="auto">
          <a:xfrm>
            <a:off x="0" y="1142984"/>
            <a:ext cx="9036496" cy="70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Письмо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31.05.2021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02-29 «О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выдаче образовательными организациями аттестатов о среднем общем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образовании»</a:t>
            </a:r>
          </a:p>
          <a:p>
            <a:pPr algn="ctr"/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целях организации приема на обучение в образовательные организации по образовательным программам высшего образования создан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суперсервис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"Поступление в вуз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", в рамках которого организуется информационно-технологическое взаимодействие федеральной информационной системы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и приема граждан в образовательные организации для получения среднего профессионального и высшего образования (ФИС ГИА и приема), ФИС ФРДО, с использованием инфраструктуры, обеспечивающей информационно-технологическое взаимодействие информационных систем, используемых для предоставления государственных и муниципальных услуг и исполнения государственных и муниципальных функций в электронной форме.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Таким образом, уникальная информация о документе об образовании будет передаваться на портал государственной информационной системы "Единый портал государственных и муниципальных услуг" из ФИС ФРДО по запросу поступающего.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Министерство просвещения Российской Федерации и Федеральная служба по надзору в сфере образования и науки в целях соблюдения сроков приемной кампании в 2021/22 учебном году и успешного проведения эксперимента по реализации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суперсервиса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"Поступление в вуз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" просят организовать работу по внесению образовательными организациями сведений о документах об образовании в ФИС ФРДО в возможно короткие сроки.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выдачи образовательными организациями аттестатов начинается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22.06.2021 г.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1214414" y="0"/>
            <a:ext cx="75724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FF0000"/>
                </a:solidFill>
                <a:latin typeface="+mn-lt"/>
                <a:cs typeface="+mn-cs"/>
              </a:rPr>
              <a:t>Департамент образования  Орловской  области</a:t>
            </a:r>
            <a:endParaRPr lang="ru-RU" sz="2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Рисунок 7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85720" y="0"/>
            <a:ext cx="818308" cy="1071546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44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 txBox="1">
            <a:spLocks/>
          </p:cNvSpPr>
          <p:nvPr/>
        </p:nvSpPr>
        <p:spPr bwMode="auto">
          <a:xfrm>
            <a:off x="0" y="980728"/>
            <a:ext cx="9036496" cy="66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 вступлении в законную силу Федерального закона 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 30 декабря 2020 года   № 531-ФЗ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Департамент образования Орловской области обращает внимание, что 29 июня 2021 года вступает в силу Федеральный закон от 30 декабря 2020 года № 531-ФЗ «О внесении изменений в Кодекс Российской Федерации об административных правонарушениях», в соответствии с которым глава 19 Кодекса Российской Федерации об административных правонарушениях дополнена статьей 19.30.2 (непредставление или несвоевременное представление сведений либо нарушение порядка внесения сведений в федеральную информационную систему «ФИС ФРДО» Постановлением Правительства РФ от 26.08.2013 № 729 (ред. от 31.10.2020) «О федеральной информационной системе «Федеральный реестр сведений о документах об образовании и (или) о квалификации, документах об обучении» Сведения о документах об образовании, выдаваемых с 1 января 2021 г.: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лицам, освоившим образовательные программы основного общего, среднего общего, среднего профессионального образования, подлежат внесению в информационную систему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течение 20 дней с даты выдачи указанных документов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лицам, освоившим иные образовательные программы, подлежат внесению в информационную систему в РДО»).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соответствии с течение 60 дней с даты выдачи указанных документов.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1214414" y="0"/>
            <a:ext cx="75724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FF0000"/>
                </a:solidFill>
                <a:latin typeface="+mn-lt"/>
                <a:cs typeface="+mn-cs"/>
              </a:rPr>
              <a:t>Департамент образования  Орловской  области</a:t>
            </a:r>
            <a:endParaRPr lang="ru-RU" sz="2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Рисунок 7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85720" y="0"/>
            <a:ext cx="818308" cy="1071546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44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 txBox="1">
            <a:spLocks/>
          </p:cNvSpPr>
          <p:nvPr/>
        </p:nvSpPr>
        <p:spPr bwMode="auto">
          <a:xfrm>
            <a:off x="0" y="1142984"/>
            <a:ext cx="9036496" cy="5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1214414" y="0"/>
            <a:ext cx="75724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FF0000"/>
                </a:solidFill>
                <a:latin typeface="+mn-lt"/>
                <a:cs typeface="+mn-cs"/>
              </a:rPr>
              <a:t>Департамент образования  Орловской  области</a:t>
            </a:r>
            <a:endParaRPr lang="ru-RU" sz="2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Рисунок 7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85720" y="0"/>
            <a:ext cx="818308" cy="1071546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751344"/>
            <a:ext cx="831929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обучении, выданное в соответствии с приказом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1145, является документов об обучении.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правилами формирования и ведения ФИС "Федеральный реестр сведений о документах об образовании и (или) о квалификации, документах об обучении" (далее - ФИС ФРДО), утвержденными постановлением Правительства Российской Федерации от 26 августа 2013 г. N 729, в ФИС ФРДО вносятся сведения в том числе о выданных в установленном порядке документах об образовании и (или) о квалификации, документах об обучении.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сведения о свидетельствах об обучении должны быть внесены в ФИС ФРДО.</a:t>
            </a:r>
          </a:p>
        </p:txBody>
      </p:sp>
    </p:spTree>
    <p:extLst>
      <p:ext uri="{BB962C8B-B14F-4D97-AF65-F5344CB8AC3E}">
        <p14:creationId xmlns:p14="http://schemas.microsoft.com/office/powerpoint/2010/main" xmlns="" val="11044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 txBox="1">
            <a:spLocks/>
          </p:cNvSpPr>
          <p:nvPr/>
        </p:nvSpPr>
        <p:spPr bwMode="auto">
          <a:xfrm>
            <a:off x="683568" y="1142984"/>
            <a:ext cx="77724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/>
              <a:t>Спасибо за внимание!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1403648" y="0"/>
            <a:ext cx="712879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FF0000"/>
                </a:solidFill>
                <a:latin typeface="+mn-lt"/>
                <a:cs typeface="+mn-cs"/>
              </a:rPr>
              <a:t>Департамент образования  Орловской  области</a:t>
            </a:r>
            <a:endParaRPr lang="ru-RU" sz="2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101" name="object 8"/>
          <p:cNvSpPr txBox="1">
            <a:spLocks noChangeArrowheads="1"/>
          </p:cNvSpPr>
          <p:nvPr/>
        </p:nvSpPr>
        <p:spPr bwMode="auto">
          <a:xfrm>
            <a:off x="3995936" y="4286256"/>
            <a:ext cx="4680520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algn="just" eaLnBrk="0" hangingPunct="0"/>
            <a:r>
              <a:rPr lang="ru-RU" sz="17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Романцова Елена Евгеньевна, </a:t>
            </a:r>
          </a:p>
          <a:p>
            <a:pPr lvl="0" algn="just" eaLnBrk="0" hangingPunct="0"/>
            <a:r>
              <a:rPr lang="ru-RU" sz="17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заместитель начальника управления – начальник отдела контроля в сфере образования управления контроля                      и надзора в сфере образования, 43-00-82</a:t>
            </a:r>
            <a:endParaRPr lang="ru-RU" sz="1700" b="1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Рисунок 7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-26220" y="0"/>
            <a:ext cx="818308" cy="1071546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 txBox="1">
            <a:spLocks/>
          </p:cNvSpPr>
          <p:nvPr/>
        </p:nvSpPr>
        <p:spPr bwMode="auto">
          <a:xfrm>
            <a:off x="683568" y="1071547"/>
            <a:ext cx="77724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1214414" y="0"/>
            <a:ext cx="75724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FF0000"/>
                </a:solidFill>
                <a:latin typeface="+mn-lt"/>
                <a:cs typeface="+mn-cs"/>
              </a:rPr>
              <a:t>Департамент образования  Орловской  области</a:t>
            </a:r>
            <a:endParaRPr lang="ru-RU" sz="2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Рисунок 7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85720" y="0"/>
            <a:ext cx="818308" cy="1071546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000" y="620688"/>
            <a:ext cx="90010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500" b="1" dirty="0" smtClean="0"/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выдачи медали «За особые успехи в учении», утвержденный приказом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от 23.06.2014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685 (с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изм. от 22.03.2021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22.03.2021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114 «Об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особенностях выдачи медали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успехи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учении»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05.02.2021 № ВБ-135/03 «О заполнении и выдаче аттестатов об основном общем и среднем общем образовании в 2020 - 2021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году»;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Письмо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07.06.2021 № 03-782 «О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заполнении и выдаче аттестатов об основном общем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2020 - 2021 учебном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году»;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Письмо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25.05.2015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08-761 «Об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изучении предметных областей: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религиозных культур и светской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этики»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духовно-нравственной культуры народов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России»;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Письмо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01.09.2016 г. № 08-1803 «О реализации предметной области «Основы духовно-нравственной культуры народов России»;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Письмо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19.01.2018 г. № 08-96 «О методических рекомендациях по совершенствованию процесса реализации комплексного учебного курса «Основы религиозных культур и светской этики» и предметной области «Основы духовно-нравственной культуры народов России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Письмо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11.06.2021 г. № 08-105 «О проведении работы ОУ по выдаче документов об образовании в установленные сроки и о внесении сведений об указанных документах в ФИС ФРДО в кратчайшие сроки».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081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357694"/>
            <a:ext cx="3429024" cy="2071702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42874"/>
            <a:ext cx="8784976" cy="3832239"/>
          </a:xfrm>
        </p:spPr>
        <p:txBody>
          <a:bodyPr/>
          <a:lstStyle/>
          <a:p>
            <a:pPr algn="l" eaLnBrk="1" hangingPunct="1">
              <a:lnSpc>
                <a:spcPts val="1920"/>
              </a:lnSpc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>    </a:t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                 </a:t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>               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       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января 2021 г. вступил в силу приказ Министерства просвещения Российской Федерации от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октября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г. № 545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образцов и описаний аттестатов об основном общем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 общем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и приложений 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ним»,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 утверждены: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образец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аттестата об основном общем образовании/образец аттестата об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основном общем образовании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отличием;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- образец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 к аттестату об основном общем образовании/аттестату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основном общем образовании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отличием;                                                                                   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описание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аттестата об основном общем образовании/аттестата об основном общем образовании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отличием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приложения 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ним;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образец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аттестата о среднем общем образовании/образец аттестата 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среднем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общем образовании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отличием;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образец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 к аттестату о среднем общем образовании/аттестату о среднем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общем образовании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отличием; 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описание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аттестата о среднем общем образовании/аттестата о среднем общем образовании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отличием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приложения 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ним.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ru-RU" sz="1600" dirty="0" smtClean="0"/>
              <a:t>Бланки </a:t>
            </a:r>
            <a:r>
              <a:rPr lang="ru-RU" sz="1600" dirty="0"/>
              <a:t>аттестатов и приложений к ним, </a:t>
            </a:r>
            <a:r>
              <a:rPr lang="ru-RU" sz="1600" dirty="0" smtClean="0"/>
              <a:t>изготовленные </a:t>
            </a:r>
            <a:br>
              <a:rPr lang="ru-RU" sz="1600" dirty="0" smtClean="0"/>
            </a:br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         в </a:t>
            </a:r>
            <a:r>
              <a:rPr lang="ru-RU" sz="1600" dirty="0"/>
              <a:t>соответствии с образцами, </a:t>
            </a:r>
            <a:r>
              <a:rPr lang="ru-RU" sz="1600" dirty="0" smtClean="0"/>
              <a:t>утвержденными приказом</a:t>
            </a:r>
            <a:br>
              <a:rPr lang="ru-RU" sz="1600" dirty="0" smtClean="0"/>
            </a:br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          Министерства </a:t>
            </a:r>
            <a:r>
              <a:rPr lang="ru-RU" sz="1600" dirty="0"/>
              <a:t>образования и науки </a:t>
            </a:r>
            <a:r>
              <a:rPr lang="ru-RU" sz="1600" dirty="0" smtClean="0"/>
              <a:t>РФ </a:t>
            </a:r>
            <a:r>
              <a:rPr lang="ru-RU" sz="1600" dirty="0"/>
              <a:t>от 27 августа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          2013 </a:t>
            </a:r>
            <a:r>
              <a:rPr lang="ru-RU" sz="1600" dirty="0"/>
              <a:t>г. № 989 </a:t>
            </a:r>
            <a:r>
              <a:rPr lang="ru-RU" sz="1600" dirty="0" smtClean="0"/>
              <a:t>«Об </a:t>
            </a:r>
            <a:r>
              <a:rPr lang="ru-RU" sz="1600" dirty="0"/>
              <a:t>утверждении образцов и описаний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        аттестатов </a:t>
            </a:r>
            <a:r>
              <a:rPr lang="ru-RU" sz="1600" dirty="0"/>
              <a:t>об основном общем и среднем </a:t>
            </a:r>
            <a:r>
              <a:rPr lang="ru-RU" sz="1600" dirty="0" smtClean="0"/>
              <a:t>общем образовании</a:t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           </a:t>
            </a:r>
            <a:r>
              <a:rPr lang="ru-RU" sz="1600" dirty="0"/>
              <a:t>и приложений к </a:t>
            </a:r>
            <a:r>
              <a:rPr lang="ru-RU" sz="1600" dirty="0" smtClean="0"/>
              <a:t>ним», </a:t>
            </a:r>
            <a:r>
              <a:rPr lang="ru-RU" sz="1600" b="1" i="1" dirty="0" smtClean="0"/>
              <a:t>считаются недействительными и</a:t>
            </a:r>
            <a:br>
              <a:rPr lang="ru-RU" sz="1600" b="1" i="1" dirty="0" smtClean="0"/>
            </a:br>
            <a:r>
              <a:rPr lang="ru-RU" sz="1600" b="1" i="1" dirty="0" smtClean="0"/>
              <a:t>                                                                    </a:t>
            </a:r>
            <a:r>
              <a:rPr lang="ru-RU" sz="1600" b="1" i="1" dirty="0"/>
              <a:t>подлежат уничтожению </a:t>
            </a:r>
            <a:r>
              <a:rPr lang="ru-RU" sz="1600" b="1" i="1" dirty="0" smtClean="0"/>
              <a:t>в установленном порядке</a:t>
            </a:r>
            <a:r>
              <a:rPr lang="ru-RU" sz="1600" dirty="0" smtClean="0"/>
              <a:t>! </a:t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           Использовать можно только обложки аттестатов, которые </a:t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            изготовлены до 2021года, они не изменились.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http://pandia.ru/text/78/029/images/image003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08" y="1"/>
            <a:ext cx="714379" cy="857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857224" y="1"/>
            <a:ext cx="814393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 Орловской  области</a:t>
            </a:r>
            <a:endParaRPr lang="ru-RU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4" descr="http://kovylkinskoe-sp.ru/images/znak_vosklitsani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7251" y="4286256"/>
            <a:ext cx="756749" cy="749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771799" y="1011932"/>
            <a:ext cx="5715790" cy="2705100"/>
          </a:xfrm>
          <a:prstGeom prst="round2Diag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отличие новых бланков – QR-код. Код состоит из черно-белых элементов или элементов нескольких степеней яркости. С 2021 года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предприятиями-изготовителями напечатаны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аттестатов так,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оборотной стороне титула слева снизу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белое поле в форме квадрата размером 20×20 мм. Поле предназначено для того, чтобы школа нанесла на него QR-код</a:t>
            </a:r>
          </a:p>
        </p:txBody>
      </p:sp>
      <p:sp>
        <p:nvSpPr>
          <p:cNvPr id="18" name="Скругленный прямоугольник 4"/>
          <p:cNvSpPr/>
          <p:nvPr/>
        </p:nvSpPr>
        <p:spPr>
          <a:xfrm>
            <a:off x="297004" y="1643050"/>
            <a:ext cx="3237349" cy="78481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81924" tIns="0" rIns="81924" bIns="0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500" dirty="0" smtClean="0">
              <a:solidFill>
                <a:schemeClr val="tx1"/>
              </a:solidFill>
            </a:endParaRPr>
          </a:p>
        </p:txBody>
      </p:sp>
      <p:pic>
        <p:nvPicPr>
          <p:cNvPr id="25" name="Picture 14" descr="http://kovylkinskoe-sp.ru/images/znak_vosklitsan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4278" y="1341843"/>
            <a:ext cx="1199089" cy="1187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Скругленный прямоугольник 4"/>
          <p:cNvSpPr/>
          <p:nvPr/>
        </p:nvSpPr>
        <p:spPr>
          <a:xfrm>
            <a:off x="5000628" y="1889036"/>
            <a:ext cx="3486961" cy="410087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81924" tIns="0" rIns="81924" bIns="0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500" dirty="0">
              <a:solidFill>
                <a:srgbClr val="FF0000"/>
              </a:solidFill>
            </a:endParaRPr>
          </a:p>
        </p:txBody>
      </p:sp>
      <p:sp>
        <p:nvSpPr>
          <p:cNvPr id="36" name="Скругленный прямоугольник 4"/>
          <p:cNvSpPr/>
          <p:nvPr/>
        </p:nvSpPr>
        <p:spPr>
          <a:xfrm>
            <a:off x="4786314" y="2714620"/>
            <a:ext cx="3500462" cy="51982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81924" tIns="0" rIns="81924" bIns="0" spcCol="1270" anchor="ctr"/>
          <a:lstStyle/>
          <a:p>
            <a:pPr algn="ctr"/>
            <a:endParaRPr lang="ru-RU" sz="1500" dirty="0" smtClean="0">
              <a:latin typeface="+mj-lt"/>
              <a:cs typeface="Times New Roman" pitchFamily="18" charset="0"/>
            </a:endParaRPr>
          </a:p>
          <a:p>
            <a:pPr algn="ctr"/>
            <a:endParaRPr lang="ru-RU" sz="1500" dirty="0" smtClean="0">
              <a:latin typeface="+mj-lt"/>
              <a:cs typeface="Times New Roman" pitchFamily="18" charset="0"/>
            </a:endParaRPr>
          </a:p>
          <a:p>
            <a:pPr algn="ctr"/>
            <a:endParaRPr lang="ru-RU" sz="1500" dirty="0" smtClean="0">
              <a:latin typeface="+mj-lt"/>
              <a:cs typeface="Times New Roman" pitchFamily="18" charset="0"/>
            </a:endParaRPr>
          </a:p>
          <a:p>
            <a:pPr algn="ctr"/>
            <a:endParaRPr lang="ru-RU" sz="1500" dirty="0" smtClean="0">
              <a:latin typeface="+mj-lt"/>
              <a:cs typeface="Times New Roman" pitchFamily="18" charset="0"/>
            </a:endParaRPr>
          </a:p>
          <a:p>
            <a:pPr algn="ctr"/>
            <a:endParaRPr lang="ru-RU" sz="1500" dirty="0" smtClean="0">
              <a:latin typeface="+mj-lt"/>
              <a:cs typeface="Times New Roman" pitchFamily="18" charset="0"/>
            </a:endParaRPr>
          </a:p>
          <a:p>
            <a:pPr algn="ctr"/>
            <a:endParaRPr lang="ru-RU" sz="15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53" name="Скругленный прямоугольник 4"/>
          <p:cNvSpPr/>
          <p:nvPr/>
        </p:nvSpPr>
        <p:spPr>
          <a:xfrm>
            <a:off x="4357686" y="4626832"/>
            <a:ext cx="4357685" cy="44524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/>
        </p:spPr>
        <p:txBody>
          <a:bodyPr spcFirstLastPara="0" vert="horz" wrap="square" lIns="60960" tIns="30480" rIns="60960" bIns="30480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62" name="Скругленный прямоугольник 4"/>
          <p:cNvSpPr/>
          <p:nvPr/>
        </p:nvSpPr>
        <p:spPr>
          <a:xfrm>
            <a:off x="4371745" y="5538047"/>
            <a:ext cx="4357685" cy="44524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/>
        </p:spPr>
        <p:txBody>
          <a:bodyPr spcFirstLastPara="0" vert="horz" wrap="square" lIns="60960" tIns="30480" rIns="60960" bIns="30480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27" name="Рисунок 7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67544" y="0"/>
            <a:ext cx="758949" cy="1011932"/>
          </a:xfrm>
          <a:prstGeom prst="rect">
            <a:avLst/>
          </a:prstGeom>
          <a:noFill/>
        </p:spPr>
      </p:pic>
      <p:sp>
        <p:nvSpPr>
          <p:cNvPr id="40" name="Скругленный прямоугольник 4"/>
          <p:cNvSpPr/>
          <p:nvPr/>
        </p:nvSpPr>
        <p:spPr>
          <a:xfrm>
            <a:off x="4857752" y="2541315"/>
            <a:ext cx="3486961" cy="410087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81924" tIns="0" rIns="81924" bIns="0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5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27784" y="3890337"/>
            <a:ext cx="61016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Генерировать и печатать QR-код нужно на каждом новом аттестате (п. 20 приложения 3, п. 20 приложения 6 к приказу 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 05.10.2020 № 545). Используйте компьютерный модуль заполнения аттестатов и приложений к ним, который позволит сгенерировать код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должен содержать Ф.И.О., </a:t>
            </a:r>
            <a:r>
              <a:rPr lang="ru-RU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дату выдачи.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 rotWithShape="1">
          <a:blip r:embed="rId5" cstate="print"/>
          <a:srcRect l="17701" t="15051" r="52185" b="15735"/>
          <a:stretch/>
        </p:blipFill>
        <p:spPr bwMode="auto">
          <a:xfrm>
            <a:off x="179512" y="3058978"/>
            <a:ext cx="2247459" cy="2862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83057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 txBox="1">
            <a:spLocks/>
          </p:cNvSpPr>
          <p:nvPr/>
        </p:nvSpPr>
        <p:spPr bwMode="auto">
          <a:xfrm>
            <a:off x="0" y="1071547"/>
            <a:ext cx="903649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1214414" y="0"/>
            <a:ext cx="75724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FF0000"/>
                </a:solidFill>
                <a:latin typeface="+mn-lt"/>
                <a:cs typeface="+mn-cs"/>
              </a:rPr>
              <a:t>Департамент образования  Орловской  области</a:t>
            </a:r>
            <a:endParaRPr lang="ru-RU" sz="2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Рисунок 7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85720" y="0"/>
            <a:ext cx="818308" cy="1071546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836712"/>
            <a:ext cx="685804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бланков аттестатов и приложений к аттестатам</a:t>
            </a:r>
          </a:p>
          <a:p>
            <a:pPr algn="ctr"/>
            <a:endParaRPr lang="ru-RU" sz="1400" b="1" dirty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Обучающиеся 9-х и 11-х классов в 2020-2021 уч. году на территории Орловской области завершили обучение по образовательным программам в соответствии с ФГОС ООО и ФГОС СОО.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Поэтому 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приложение к аттестату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вписываются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отметки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учебным предметам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которые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входили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 обязательную и формируемую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учебного плана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образовательного учреждения.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Наименования учебных предметов указываются в соответствии 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ФГОС и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учебным планом образовательного учреждения.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1044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 txBox="1">
            <a:spLocks/>
          </p:cNvSpPr>
          <p:nvPr/>
        </p:nvSpPr>
        <p:spPr bwMode="auto">
          <a:xfrm>
            <a:off x="0" y="1071547"/>
            <a:ext cx="903649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1214414" y="0"/>
            <a:ext cx="75724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FF0000"/>
                </a:solidFill>
                <a:latin typeface="+mn-lt"/>
                <a:cs typeface="+mn-cs"/>
              </a:rPr>
              <a:t>Департамент образования  Орловской  области</a:t>
            </a:r>
            <a:endParaRPr lang="ru-RU" sz="2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Рисунок 7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85720" y="0"/>
            <a:ext cx="818308" cy="1071546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836712"/>
            <a:ext cx="892899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заполнить титул аттестата</a:t>
            </a:r>
            <a:endParaRPr lang="ru-RU" sz="1400" b="1" dirty="0">
              <a:solidFill>
                <a:srgbClr val="002060"/>
              </a:solidFill>
            </a:endParaRPr>
          </a:p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титуле школьного аттестата обратите внимание на шесть контрольных точек: 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выдачи — в формате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июня 2021 года.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выпускника — в именительном падеже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на другой строке — имя и отчество (размер шрифта можно увеличить до 20, данные должны соответствовать паспортным).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 школы — в 2021 году окончил(а) школу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образовательного учреждения — полное официальное название школы в винительном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падеже (наименование филиалов не вносим). 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учреждения (место нахождения филиалов не вносим)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если наименование уже содержит эту информацию, не дублируйте ее.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расшифровкой — фамилия и инициалы 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именительном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падеже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75550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 txBox="1">
            <a:spLocks/>
          </p:cNvSpPr>
          <p:nvPr/>
        </p:nvSpPr>
        <p:spPr bwMode="auto">
          <a:xfrm>
            <a:off x="0" y="1071547"/>
            <a:ext cx="903649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1214414" y="0"/>
            <a:ext cx="75724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FF0000"/>
                </a:solidFill>
                <a:latin typeface="+mn-lt"/>
                <a:cs typeface="+mn-cs"/>
              </a:rPr>
              <a:t>Департамент образования  Орловской  области</a:t>
            </a:r>
            <a:endParaRPr lang="ru-RU" sz="2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Рисунок 7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85720" y="0"/>
            <a:ext cx="818308" cy="1071546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836712"/>
            <a:ext cx="892899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заполнить приложение к  аттестату</a:t>
            </a:r>
            <a:endParaRPr lang="ru-RU" sz="1400" b="1" dirty="0">
              <a:solidFill>
                <a:srgbClr val="002060"/>
              </a:solidFill>
            </a:endParaRPr>
          </a:p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документ, который содержит дополнительные сведения об академической успешности выпускника, перечне освоенных дисциплин и полученных за это отметок.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предельно внимательны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выпускнике и образовательном учреждении в приложении и титуле должны совпадать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заполнить лицевую сторону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правой части укажите ФИО выпускника, дату его рождения, а в левой — учебные курсы, дисциплины и предметы, на изучение которых отводилось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 часов за два года. В дополнительные сведения внесите индивидуальный проект и предметы, которые были изучены в формате платных образовательных услуг. На лицевой стороне продублируйте фамилию, имя и отчество учащегося в именительном падеже. Ниже под ФИО по центру проставьте дату рождения выпускника в формате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января 2004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левой стороны в разделе «Дополнительные сведения» пропишите наименования дисциплин без нумерации с заглавной буквы в именительном падеже. Последовательность значения не имеет. В аттестатах о среднем общем образовании укажите тему индивидуального проекта и отметку за него. Ниже поставьте дату выдачи аттестата и подпись директора с расшифровкой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91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 txBox="1">
            <a:spLocks/>
          </p:cNvSpPr>
          <p:nvPr/>
        </p:nvSpPr>
        <p:spPr bwMode="auto">
          <a:xfrm>
            <a:off x="0" y="1071547"/>
            <a:ext cx="903649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1214414" y="0"/>
            <a:ext cx="75724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FF0000"/>
                </a:solidFill>
                <a:latin typeface="+mn-lt"/>
                <a:cs typeface="+mn-cs"/>
              </a:rPr>
              <a:t>Департамент образования  Орловской  области</a:t>
            </a:r>
            <a:endParaRPr lang="ru-RU" sz="2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77" name="Рисунок 7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85720" y="0"/>
            <a:ext cx="818308" cy="1071546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256" y="836712"/>
            <a:ext cx="892899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заполнить приложение к  аттестату</a:t>
            </a:r>
            <a:endParaRPr lang="ru-RU" sz="1400" b="1" dirty="0">
              <a:solidFill>
                <a:srgbClr val="002060"/>
              </a:solidFill>
            </a:endParaRPr>
          </a:p>
          <a:p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оборотную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сторону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из обязательной части учебного плана указывают на обороте. Сюда же внесите предметы 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учебного плана, формируемой участниками образовательных отношений,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отметки по ним, если на освоение было отведено не менее 64 часов за два года.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левому краю перечислите все предметы согласно учебному плану школы и требованиям ФГОС. Порядковая нумерация не нужна. Указывайте наименования в именительном падеже с заглавной буквы. Допускается использование аббревиатур и сокращений. Например, изобразительное искусство — ИЗО, «Второй иностранный язык» (франц.), «Родной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(русский)»,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«Родная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(русская)».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Разрешены переносы записи на следующую строку и сокращения по правилам русского языка. Напротив соответствующих предметов следует поставить отметки в формате 4 (хорошо). При необходимости можно использовать сокращения, например, удовлетворительно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удовл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Зачтено» можно использовать только для «Физической культуры», «Музыки» и «ИЗО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4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лосоч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6042</TotalTime>
  <Words>2436</Words>
  <Application>Microsoft Office PowerPoint</Application>
  <PresentationFormat>Экран (4:3)</PresentationFormat>
  <Paragraphs>274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Полосочки</vt:lpstr>
      <vt:lpstr>Слайд 1</vt:lpstr>
      <vt:lpstr>Слайд 2</vt:lpstr>
      <vt:lpstr>Слайд 3</vt:lpstr>
      <vt:lpstr>                                                                 С 9 января 2021 г. вступил в силу приказ Министерства просвещения Российской Федерации от 5 октября 2020 г. № 545 «Об утверждении образцов и описаний аттестатов об основном общем и среднем общем образовании и приложений к ним», которым утверждены: - образец аттестата об основном общем образовании/образец аттестата об основном общем образовании с отличием;                                                                                                                                      - образец приложения к аттестату об основном общем образовании/аттестату об основном общем образовании с отличием;                                                                                      - описание аттестата об основном общем образовании/аттестата об основном общем образовании с отличием и приложения к ним; - образец аттестата о среднем общем образовании/образец аттестата о   среднем общем образовании с отличием;  - образец приложения к аттестату о среднем общем образовании/аттестату о среднем общем образовании с отличием;  - описание аттестата о среднем общем образовании/аттестата о среднем общем образовании с отличием и приложения к ним.                                                              Бланки аттестатов и приложений к ним, изготовленные                                                                      в соответствии с образцами, утвержденными приказом                                                                      Министерства образования и науки РФ от 27 августа                                                                       2013 г. № 989 «Об утверждении образцов и описаний                                                                     аттестатов об основном общем и среднем общем образовании                                                                     и приложений к ним», считаются недействительными и                                                                     подлежат уничтожению в установленном порядке!                                                                      Использовать можно только обложки аттестатов, которые                                                                       изготовлены до 2021года, они не изменились.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переданных  полномочий РФ в сфере контроля и надзора как один из механизмов обеспечения качества образования и региональная система оценки качества образования</dc:title>
  <cp:lastModifiedBy>Романцова Елена Евгеньевна</cp:lastModifiedBy>
  <cp:revision>645</cp:revision>
  <cp:lastPrinted>2021-02-24T07:29:11Z</cp:lastPrinted>
  <dcterms:created xsi:type="dcterms:W3CDTF">2017-02-16T05:14:01Z</dcterms:created>
  <dcterms:modified xsi:type="dcterms:W3CDTF">2021-06-21T08:30:23Z</dcterms:modified>
</cp:coreProperties>
</file>