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4" r:id="rId1"/>
  </p:sldMasterIdLst>
  <p:notesMasterIdLst>
    <p:notesMasterId r:id="rId29"/>
  </p:notesMasterIdLst>
  <p:handoutMasterIdLst>
    <p:handoutMasterId r:id="rId30"/>
  </p:handoutMasterIdLst>
  <p:sldIdLst>
    <p:sldId id="404" r:id="rId2"/>
    <p:sldId id="425" r:id="rId3"/>
    <p:sldId id="438" r:id="rId4"/>
    <p:sldId id="415" r:id="rId5"/>
    <p:sldId id="439" r:id="rId6"/>
    <p:sldId id="440" r:id="rId7"/>
    <p:sldId id="426" r:id="rId8"/>
    <p:sldId id="441" r:id="rId9"/>
    <p:sldId id="427" r:id="rId10"/>
    <p:sldId id="442" r:id="rId11"/>
    <p:sldId id="428" r:id="rId12"/>
    <p:sldId id="443" r:id="rId13"/>
    <p:sldId id="429" r:id="rId14"/>
    <p:sldId id="444" r:id="rId15"/>
    <p:sldId id="430" r:id="rId16"/>
    <p:sldId id="431" r:id="rId17"/>
    <p:sldId id="445" r:id="rId18"/>
    <p:sldId id="432" r:id="rId19"/>
    <p:sldId id="446" r:id="rId20"/>
    <p:sldId id="433" r:id="rId21"/>
    <p:sldId id="434" r:id="rId22"/>
    <p:sldId id="435" r:id="rId23"/>
    <p:sldId id="436" r:id="rId24"/>
    <p:sldId id="437" r:id="rId25"/>
    <p:sldId id="447" r:id="rId26"/>
    <p:sldId id="448" r:id="rId27"/>
    <p:sldId id="449" r:id="rId28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4CC5F"/>
    <a:srgbClr val="43DD68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2290" autoAdjust="0"/>
  </p:normalViewPr>
  <p:slideViewPr>
    <p:cSldViewPr>
      <p:cViewPr varScale="1">
        <p:scale>
          <a:sx n="107" d="100"/>
          <a:sy n="107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1752" y="-108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BE1577-F290-49F8-98F1-4AF8B8057484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BF48C96-57AC-4078-B227-027A112A0C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8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F29C467-3659-4274-8B65-FC2FEEF14A2E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87F4E7-0743-4EC1-BC8D-0C7C15ACB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84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133350" y="3228975"/>
            <a:ext cx="9607550" cy="305911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0244" name="Номер слайда 3"/>
          <p:cNvSpPr txBox="1">
            <a:spLocks noGrp="1"/>
          </p:cNvSpPr>
          <p:nvPr/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/>
            <a:fld id="{14F2E96A-6882-46BA-AB0E-850ADD91521E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algn="r"/>
              <a:t>1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5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941A16-1AEB-4E1C-BC01-38E9DE1664A9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B8002-6980-4B08-A1FE-4DADE9AC2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9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2AAEA1-0724-4097-BD86-2B385005AECA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F0DEC6-DB1A-405A-B50E-1F94F96A81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E2B584-7357-41B5-83A8-92EBC7062C9A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95E90-501F-4953-82CE-AB0B5F6DA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2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EA1F7-3EB8-44C2-8A1D-545E5DB0CBA4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8DD36-2C53-40E3-98F1-0EBE467E44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49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A3D8A-1F60-4F98-ADD7-E7B53206BECD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7BA0D-5E46-4701-8B74-8CF22E8CA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93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8A6430-4D75-45CA-B67F-2CCDE7EDADAF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A2D19-7BBE-42D8-B03D-B9B5E09307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9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2FB055-D20B-49E2-BD9F-F77FCBA85D48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E23F1-AA98-4F82-AB50-867FA47959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6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DDB721-CB19-4131-9A84-AE291452BACF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F2992-9D77-49F9-A2E4-3971D77ED5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4DA81-98EC-4703-84DD-0703ACC91E25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02E3E-2796-4955-BFA9-0B5570E24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6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C21810-424A-432F-83C1-4BBFE21A7048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AFF8B-707D-4B6D-8D50-1F50044CB8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A1447-A6BB-4E2A-AA2A-1C7F27DD2647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CFE11-716B-4E13-BC42-B406BCAF86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41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D6BD72-9AD8-4F28-978A-E46EDE702CA3}" type="datetime1">
              <a:rPr lang="ru-RU" smtClean="0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738209-2DBB-453E-B1E9-6F43883E5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3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 txBox="1">
            <a:spLocks/>
          </p:cNvSpPr>
          <p:nvPr/>
        </p:nvSpPr>
        <p:spPr bwMode="auto">
          <a:xfrm>
            <a:off x="683568" y="1142984"/>
            <a:ext cx="777240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соблюдении требований законодательства в сфере образования»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1187624" y="0"/>
            <a:ext cx="75608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1" name="object 8"/>
          <p:cNvSpPr txBox="1">
            <a:spLocks noChangeArrowheads="1"/>
          </p:cNvSpPr>
          <p:nvPr/>
        </p:nvSpPr>
        <p:spPr bwMode="auto">
          <a:xfrm>
            <a:off x="3995936" y="4286256"/>
            <a:ext cx="468052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lvl="0" algn="just" eaLnBrk="0" hangingPunct="0"/>
            <a:r>
              <a:rPr lang="ru-RU" sz="17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Фомина Наталья Михайловна, </a:t>
            </a:r>
          </a:p>
          <a:p>
            <a:pPr lvl="0" algn="just" eaLnBrk="0" hangingPunct="0"/>
            <a:r>
              <a:rPr lang="ru-RU" sz="17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начальник управления контроля                      и надзора в сфере образования</a:t>
            </a:r>
            <a:endParaRPr lang="en-US" sz="17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endParaRPr lang="en-US" sz="1700" b="1" i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lang="en-US" sz="17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700" b="1" i="1" dirty="0" smtClean="0">
                <a:latin typeface="Arial" pitchFamily="34" charset="0"/>
                <a:cs typeface="Arial" pitchFamily="34" charset="0"/>
              </a:rPr>
              <a:t>5.02.2021 г.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Рисунок 7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107504" y="87859"/>
            <a:ext cx="818308" cy="1071546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124744"/>
            <a:ext cx="8377311" cy="6686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содержащие сведения о педагогических, научных, руководящих и иных работниках организации, обеспечивающих реализацию образовательных программ: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штатные расписания;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должностные инструкции работников, обеспечивающих реализацию образовательных программ;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локальный нормативный акт, определяющий соотношение учебной и другой педагогической работы в пределах рабочей недели или учебного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проведение аттестации на соответствие занимаемой должности педагогических работников, заключивших трудовые договоры на неопределённый срок, за исключением педагогических работников, указанных в пункте 22 Порядка проведения аттестации педагогических работников организаций, осуществляющих образовательную деятельность, утверждённого приказом Министерства образования и науки Российской Федерации от 7 апреля 2014 г. № 276, включающие: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организации о создании аттестационной комиссии за период, подлежащий проверке;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организации о проведении аттестации педагогических работников за период, подлежащий проверке;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проведения аттестации педагогических работников;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внесённые в аттестационную комиссию представления организации на педагогических работников, привлечённых к реализации основных и дополнительных образовательных программ за период, подлежащий проверке;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оформленные протоколами результаты аттестации педагогических работников за период, подлежащий проверке.</a:t>
            </a:r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230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124744"/>
            <a:ext cx="8377311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содержащие сведения о педагогических, научных, руководящих и иных работниках организации, обеспечивающих реализацию образовательных программ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381658"/>
              </p:ext>
            </p:extLst>
          </p:nvPr>
        </p:nvGraphicFramePr>
        <p:xfrm>
          <a:off x="251520" y="2204864"/>
          <a:ext cx="8784976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36304"/>
                <a:gridCol w="60486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02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аттестация педагогических работников  проведена в их отсутствие;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Учреждением не созданы условия и не организовано дополнительное профессиональное образование учителю музыки,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педагогу, принимающему участие в реализации адаптированной основной образовательной программы основного общего образования для обучающихся с задержкой психического развития: учителю географии, биологии, химии;</a:t>
                      </a:r>
                    </a:p>
                    <a:p>
                      <a:pPr lvl="0"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право на занятие педагогической деятельностью по должности «учитель» предоставлено лицам, образовательный ценз которых </a:t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соответствует требованиям к образованию и обучению;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аименования должностей педагогических работников, указанных в штатном расписании Учреждения не соответствуют установленным требованиям: «Учитель логопед», «Педагог психолог», «Учитель дефектолог»;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работодатель  не осуществляет ознакомление педагогических работников с распорядительным актом, содержащим список работников организации, подлежащих аттестации, график проведения аттестации, под роспись.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3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377311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организации и проведению приёма на обучение в организацию: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/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распорядительный акт организации о назначении лиц, ответственных за внесение информации в федеральную информационную систему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приёма граждан в образовательные организации для получения среднего профессионального и высшего образования,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о зачислении экстернов в организацию (при наличии) для прохождении промежуточной аттестации, государственной итоговой аттестации;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распорядительные акты организации о приёме детей на обучение по образовательным программам начального общего, основного общего образования и среднего общего образования, дополнительного образования;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согласия родителей (законных представителей) детей с ограниченными возможностями здоровья о приёме на обучение по адаптированной основной образовательной программе;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журнал приёма заявлений о приёме на обучение по образовательным программам начального общего, основного общего образования и среднего общего образования;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личные дела детей, зачисленных в организацию на обучение по образовательным программам начального общего, основного общего образования и среднего общего образования;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договоры об оказании платных образовательных услуг.</a:t>
            </a:r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525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196752"/>
            <a:ext cx="8377311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организации и проведению приёма на обучение в организацию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399955"/>
              </p:ext>
            </p:extLst>
          </p:nvPr>
        </p:nvGraphicFramePr>
        <p:xfrm>
          <a:off x="323528" y="2060848"/>
          <a:ext cx="8424936" cy="45133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6444"/>
                <a:gridCol w="4428492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66548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от 02.09.2020         № 458 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          </a:r>
                    </a:p>
                    <a:p>
                      <a:endParaRPr lang="ru-RU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Постановление Правительства Российской Федерации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15.09.2020 № 1441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утверждении правил оказания платных образовательных услуг»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Учреждением не выдается родителю (законному представителю) ребенка документ, заверенный подписью должностного лица, ответственного за прием документов, содержащий индивидуальный номер заявления и перечень представленных при приеме документов;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Учреждении отсутствует журнал приема заявлений о приеме на обучение в образовательную организацию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информационном стенде Учреждения не размещён образец заявления о приёме;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бланк заявления о приёме в Учреждение не соответствует установленным требованиям.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14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7" y="1097811"/>
            <a:ext cx="8377311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переводу обучающихся из одной организации в другую организацию: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письменные заявления обучающихся о переводе в другую организацию и (или) о переводе в организацию из другой организации;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об отчислении обучающихся в связи с переводом в другую организацию;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о зачислении обучающихся в порядке перевода в организацию из другой организации.</a:t>
            </a:r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296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7" y="1097811"/>
            <a:ext cx="8377311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переводу обучающихся из одной организации в другую организацию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553695"/>
              </p:ext>
            </p:extLst>
          </p:nvPr>
        </p:nvGraphicFramePr>
        <p:xfrm>
          <a:off x="266627" y="2016290"/>
          <a:ext cx="8697861" cy="45810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62896"/>
                <a:gridCol w="5634965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923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в Учреждении  отсутствуют заявления родителей (законных представителей) несовершеннолетних обучающихся об отчислении в порядке перевода в принимающие организации, подтверждающие инициативу родителей (законных представителей) досрочно прекратить образовательные отношения в связи с продолжением освоения образовательной программы в другой организации.</a:t>
                      </a:r>
                    </a:p>
                    <a:p>
                      <a:pPr algn="just"/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Вместо вышеуказанных заявлений представлены заявления о выдаче документов или личного дела в связи с переездом;</a:t>
                      </a:r>
                    </a:p>
                    <a:p>
                      <a:pPr algn="just"/>
                      <a:r>
                        <a:rPr lang="ru-RU" sz="13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распорядительные акты  об отчислении обучающихся  предусматривают выдачу родителям (законным представителям) несовершеннолетнего обучающегося только личных дел; не предусматривают  выдачу документов, содержащих информацию об успеваемости обучающегося в текущем учебном году (выписка из классного журнала с текущими отметками и результатами промежуточной аттестации), заверенных печатью Учреждения и подписью  руководителя Учреждения (уполномоченного им лица). </a:t>
                      </a:r>
                      <a:endParaRPr lang="ru-RU" sz="13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3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организации и проведению итоговой аттестации, государственной итоговой аттестации, включая: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распорядительные акты организации о допуске обучающихся к государственной итоговой аттестации.</a:t>
            </a:r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466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7" y="1080741"/>
            <a:ext cx="8377311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оформлению и выдаче документов об обучении, об образовании: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/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распорядительные акты организации,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устанавливающие образец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об обучении или о периоде обучения, выдаваемой лицам, не прошедшим итоговой аттестации или получившим на итоговой аттестации неудовлетворительные результаты, а также лицам, освоившим часть образовательной программы и (или) отчисленным из организации;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справок об обучении или о периоде обучения, выданных лицам, не прошедшим итоговой аттестации или получившим на итоговой аттестации неудовлетворительные результаты, а также лицам, освоившим часть образовательной программы и (или) отчисленным из организации;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об отчислении лиц, не завершивших освоение образовательных программ;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книги регистрации выданных документов об образовании;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специальный реестр бланков аттестатов и приложений к ним;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решения педагогического совета организации о выдаче аттестатов выпускникам, успешно прошедшим государственную итоговую аттестацию;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письменные заявления выпускников или их родителей (законных представителей), поданные в организацию, о выдаче дубликатов аттестатов (дубликатов приложений к аттестатам), а также документы, послужившие основанием для выдачи дубликатов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распорядительные акты организации о выдаче дубликатов аттестатов, дубликатов приложений к аттестатам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книга регистрации выданных медалей «За особые успехи в учении» (в случае выдачи медалей);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доверенности и (или) заявления, по которым были выданы (направлены) медали «За особые успехи в учении» (в случае выдачи медалей);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внесённых данных в федеральную информационную систему «Федеральный реестр сведений о документах об образовании и (или) о квалификации, документах об обучении».</a:t>
            </a:r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80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7" y="1080741"/>
            <a:ext cx="8377311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 по оформлению и выдаче документов об обучении, об образовании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25204"/>
              </p:ext>
            </p:extLst>
          </p:nvPr>
        </p:nvGraphicFramePr>
        <p:xfrm>
          <a:off x="266627" y="1861219"/>
          <a:ext cx="8625854" cy="4868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7181"/>
                <a:gridCol w="6048673"/>
              </a:tblGrid>
              <a:tr h="125041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772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от 5 октября 2020 г. № 546 «Об утверждении порядка заполнения, учёта и выдачи аттестатов об основном общем и среднем общем образовании и их дубликатов»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(вступил в силу с 1 января 2021 года)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Учреждением внесены в ФИС ФРДО недостоверные сведения о документах, выданных в 2001, 2018  годах, не внесены в ФИС ФРДО сведения о документах, выданных с 1 января 1996 г. по 31 декабря 1999 г.;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Учреждении имеются Книга учета и записи выданных аттестатов о среднем (полном) общем образовании и Книга учета и записи выданных аттестатов об основном общем образовании,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данные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Книги не  прошнурованы, не скреплены печатью с указанием в них листов и не хранятся как документы строгой отчетности;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Учреждении не ведется Книга регистрации выданных медалей;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Учреждением не установлен образец справки об обучении или о периоде обучения, выдаваемой лицам, не прошедшим итоговой аттестации или получившим на итоговой аттестации неудовлетворительные результаты, а также лицам, освоившим часть образовательной программы и (или) отчисленным из образовательной организации;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аписи в книге не заверены подписью классного руководителя, руководителя Учреждения и печатью отдельно по каждому классу.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377311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организации, устанавливающие: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и сроки ликвидации академической задолженности;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пользования лечебно-оздоровительной инфраструктурой, объектами культуры и объектами спорта организации;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посещения обучающимися по своему выбору мероприятий, проводимых в организации и не предусмотренных учебным планом;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обучения по индивидуальному учебному плану, в том числе при ускоренном обучении, в пределах осваиваемой образовательной программы;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освоения наряду с учебными предметами, курсами, дисциплинами (модулями) по осваиваемой образовательной программе любых других учебных предметов, курсов, дисциплин, преподаваемых в организации;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форму и порядок подачи заявления о зачёте организацией результатов освоения обучающимися учебных предметов, курсов, дисциплин, дополнительных образовательных программ в других организациях, осуществляющих образовательную деятельность;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процедуру установления соответствия результатов пройденного обучения по ранее освоенной обучающимися образовательной	 программе (её части) планируемым результатам обучения по соответствующей части осваиваемой образовательной программы и формы его проведения;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оформления возникновения, приостановления и прекращения отношений между образовательной организацией и обучающимися и (или) родителями (законными представителями) несовершеннолетних обучающихся;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язык, языки образования в соответствии с образовательной программой.</a:t>
            </a:r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290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556792"/>
            <a:ext cx="835292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Предметом федерального государственного надзора в сфере образования является соблюдение требований законодательства об образовании организациями, осуществляющими образовательную деятельность на территории субъекта Российской Федерации, за исключением организаций, указанных в пункте 7 части 1 статьи 6 Федерального закона от 29 декабря 2012 г. № 273-ФЗ «Об образовании </a:t>
            </a:r>
            <a:r>
              <a:rPr lang="ru-RU" sz="2000" b="1" dirty="0">
                <a:latin typeface="Times New Roman" panose="02020603050405020304" pitchFamily="18" charset="0"/>
              </a:rPr>
              <a:t>в Российской </a:t>
            </a:r>
            <a:r>
              <a:rPr lang="ru-RU" sz="2000" b="1" dirty="0" smtClean="0">
                <a:latin typeface="Times New Roman" panose="02020603050405020304" pitchFamily="18" charset="0"/>
              </a:rPr>
              <a:t>Федерации».</a:t>
            </a:r>
            <a:r>
              <a:rPr lang="ru-RU" b="1" dirty="0" smtClean="0"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ru-RU" b="1" dirty="0">
              <a:latin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Административный регламент осуществления органами государственной власти субъекта Российской Федерации, осуществляющими переданные </a:t>
            </a:r>
            <a:r>
              <a:rPr lang="ru-RU" sz="2000" b="1" dirty="0">
                <a:latin typeface="Times New Roman" panose="02020603050405020304" pitchFamily="18" charset="0"/>
              </a:rPr>
              <a:t>полномочия Российской </a:t>
            </a:r>
            <a:r>
              <a:rPr lang="ru-RU" sz="2000" b="1" dirty="0" smtClean="0">
                <a:latin typeface="Times New Roman" panose="02020603050405020304" pitchFamily="18" charset="0"/>
              </a:rPr>
              <a:t>Федерации в сфере образования, федерального государственного надзора в сфере образования, утверждённый приказом Федеральной службы по надзору в сфере образования и науки от 30.06.2020 № 710</a:t>
            </a:r>
          </a:p>
          <a:p>
            <a:pPr algn="ctr"/>
            <a:endParaRPr lang="ru-RU" dirty="0">
              <a:solidFill>
                <a:srgbClr val="FF3300"/>
              </a:solidFill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0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377311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акты организации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98194"/>
              </p:ext>
            </p:extLst>
          </p:nvPr>
        </p:nvGraphicFramePr>
        <p:xfrm>
          <a:off x="179512" y="1556792"/>
          <a:ext cx="8652747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5196363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0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Министерства образования и науки Российской Федерации № 845, Министерства просвещения Российской Федерации № 369 от 30.07.2020 "Об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Положением о зачете результатов, полученных обучающимися в других организациях не установлен порядок подачи заявления, форма заявления;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локальные акты Учреждения - правила приёма обучающихся, положение о формах, периодичности и порядке текущего контроля успеваемости и промежуточной аттестации обучающихся приняты без учёта мнения совета старшеклассников и совета родителей Учреждения;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Учреждением с превышением имеющихся полномочий принят локальный акт – положение о порядке получения, учёта, хранения, заполнения и выдачи документов об образовании, таким образом, в Учреждении решаются вопросы, не относящиеся к его компетенции;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положением  «О порядке перевода, отчисления и восстановления обучающихся» предусмотрено восстановление обучающихся в Учреждении;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Учреждением не установлен порядок пользования лечебно-оздоровительной инфраструктурой, объектами культуры и объектами спорта Учреждения.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6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предоставление психолого-педагогической помощи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44684"/>
              </p:ext>
            </p:extLst>
          </p:nvPr>
        </p:nvGraphicFramePr>
        <p:xfrm>
          <a:off x="467544" y="2420889"/>
          <a:ext cx="8136904" cy="42279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6444"/>
                <a:gridCol w="4140460"/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02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Для обучающейся Б.  не созданы условия для обучения с учетом особенностей её психофизического развития и состояния здоровья, в том числе получение социально-педагогической и психологической помощи, бесплатной психолого-медико-педагогической коррекции. В соответствии с протоколом ПМПК, выданным обучающейся с ОВЗ Б., ей необходимы коррекционные занятия с учителем-дефектологом, социальным педагогом. Указанные занятия для нее не организованы и не проводятся.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Учреждением не созданы условия для получения в полном объеме качественного образования по указанной адаптированной образовательной программе.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60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391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в случае реализации образовательных программ или их частей с применением электронного обучения и (или) дистанционных образовательных технологий: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создание условий для функционирования электронной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информационно-образовательной среды;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контроль соблюдения условий проведения мероприятий, в рамках             которых осуществляется оценка результатов обучения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730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 образовательной организации</a:t>
            </a: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49492"/>
              </p:ext>
            </p:extLst>
          </p:nvPr>
        </p:nvGraphicFramePr>
        <p:xfrm>
          <a:off x="507033" y="2132857"/>
          <a:ext cx="8136904" cy="38884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6444"/>
                <a:gridCol w="4140460"/>
              </a:tblGrid>
              <a:tr h="11296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743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Федеральной службы по надзору в сфере образования и науки от 14.08.2020  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(вступил в силу с 01.01.2021)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Специальный раздел  официального сайта Учреждения содержит подраздел «Воспитательная работа»;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обеспечено наполнение в полном объеме официального сайта Учреждения установленным перечнем информации;</a:t>
                      </a:r>
                    </a:p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пользователю официального сайта Учреждения не предоставлена наглядная информация о структуре официального сайта, включающая в себя ссылку на официальный сайт Министерства просвещения Российской Федерации в сети «Интернет».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268760"/>
            <a:ext cx="8352928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Предметом федерального государственного контроля качества образования является оценка соответствия содержания и качества подготовки обучающихся по имеющим государственную аккредитацию основным образовательным программам федеральным государственным образовательным стандартам в организациях, осуществляющих образовательную деятельность на территории субъекта Российской Федерации, за исключением организаций, указанных в пункте 7 части 1 статьи 6 Федерального закона от 29 декабря 2012 г. № 273-ФЗ «Об образовании </a:t>
            </a:r>
            <a:r>
              <a:rPr lang="ru-RU" sz="2000" b="1" dirty="0">
                <a:latin typeface="Times New Roman" panose="02020603050405020304" pitchFamily="18" charset="0"/>
              </a:rPr>
              <a:t>в Российской </a:t>
            </a:r>
            <a:r>
              <a:rPr lang="ru-RU" sz="2000" b="1" dirty="0" smtClean="0">
                <a:latin typeface="Times New Roman" panose="02020603050405020304" pitchFamily="18" charset="0"/>
              </a:rPr>
              <a:t>Федерации».</a:t>
            </a:r>
            <a:r>
              <a:rPr lang="ru-RU" b="1" dirty="0" smtClean="0">
                <a:latin typeface="Times New Roman" panose="02020603050405020304" pitchFamily="18" charset="0"/>
              </a:rPr>
              <a:t> </a:t>
            </a:r>
          </a:p>
          <a:p>
            <a:pPr algn="ctr"/>
            <a:endParaRPr lang="ru-RU" b="1" dirty="0">
              <a:latin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Административный регламент осуществления органами государственной власти субъекта Российской Федерации, осуществляющими переданные </a:t>
            </a:r>
            <a:r>
              <a:rPr lang="ru-RU" sz="2000" b="1" dirty="0">
                <a:latin typeface="Times New Roman" panose="02020603050405020304" pitchFamily="18" charset="0"/>
              </a:rPr>
              <a:t>полномочия Российской </a:t>
            </a:r>
            <a:r>
              <a:rPr lang="ru-RU" sz="2000" b="1" dirty="0" smtClean="0">
                <a:latin typeface="Times New Roman" panose="02020603050405020304" pitchFamily="18" charset="0"/>
              </a:rPr>
              <a:t>Федерации в сфере образования, федерального государственного контроля качества образования, утверждённый приказом Федеральной службы по надзору в сфере образования и науки от 30.06.2020 № 709</a:t>
            </a:r>
          </a:p>
          <a:p>
            <a:pPr algn="ctr"/>
            <a:endParaRPr lang="ru-RU" dirty="0">
              <a:solidFill>
                <a:srgbClr val="FF3300"/>
              </a:solidFill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0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64096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проверки у организации запрашиваются следующие документы и (или) информация: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 утверждённые организацией образовательные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включая учебные планы, рабочие программы учебных предметов, курсов, дисциплин, курсов внеурочной занятости;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и утверждённые организацией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адаптированные образовательные программы, определяющие содержание образования и условия организации обучения и воспитания обучающихся с ограниченными возможностями здоровья, а для инвалидов также в соответствии с индивидуальной программой реабилитации инвалида (ребёнка-инвалида) (с приложением таких программ) (при наличии таких обучающихся);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о сетевой форме реализации образовательной программы (образовательных программ) (при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образовательных программ, реализуемых с использованием сетевой формы);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образовательные программы, совместно разработанные и утверждённые несколькими организациями, действующими на основании договора о сетевой форме реализации образовательной программы (при наличии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программ, реализуемых с использованием сетевой формы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расписания учебных занятий по всем реализуемым образовательным программам для всех форм обучения, промежуточной аттестации;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списки всех учебных классов (групп) обучающихся;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проведению: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занятий (включая проведение текущего контроля успеваемости) в различных формах, промежуточной аттестации обучающихся и итоговой (государственной итоговой) аттестации обучающихся, в том числе результаты обучающихся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проведения занятий, ведомости, отчёты и иные документы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правомерность условного перевода обучающихся, ликвидации академической задолженности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учебные планы обучающихся, индивидуальные учебные планы экстернов (при наличии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в том числе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учебные планы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на дому по медицинским показаниям;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86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64096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проверки у организации запрашиваются следующие документы и (или) информация: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учебников в соответствии с утверждённым федеральным перечнем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 а также учебных пособий, допущенных к использованию при реализации указанных образовательных программ такими организациями;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сведения о выполнении обучающимися, допущенными к ГИА, учебного плана или индивидуального учебного плана по соответствующим основным образовательным программам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выдачу документов об образовании, документов об обучении;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обеспечение обучающихся доступом к электронным образовательным ресурсам;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системы учёта индивидуальных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функционирование внутренней системы оценки качества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локальные нормативные акты организации, устанавливающие: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обучения по индивидуальному учебному плану, в том числе при ускоренном обучении, в пределах осваиваемой образовательной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формы, периодичность и порядок проведения текущего контроля успеваемости и промежуточной аттестации обучающихся;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и порядок подачи заявления о зачёте организацией результатов освоения обучающимися учебных предметов, курсов, дисциплин, дополнительных образовательных программ в других организациях, осуществляющих образовательную деятельность;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389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64096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проверки у организации запрашиваются следующие документы и (или) информация: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установления соответствия результатов пройденного обучения по ранее освоенной обучающимися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 (её части) планируемым результатам обучения по соответствующей части осваиваемой образовательной программы и формы его проведения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язык, языки образования в соответствии с образовательной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штатные расписания педагогических работников;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о приёме на работу работников, обеспечивающих реализацию образовательных программ;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трудовые договоры, заключённые с работниками, привлечёнными к реализации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программ;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организации по планированию дополнительного профессионального образования работников, обеспечивающих реализацию образовательных программ.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776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640960" cy="6701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проверки у организации запрашиваются следующие документы и (или) информация: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разработке и реализации организацией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разработанные и утверждённые организацией образовательные программы согласно приложению к лицензии на осуществление образовательной деятельности;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 разработанные и утверждённые организацией адаптированные образовательные программы, определяющие содержание образования и условия организации обучения и воспитания обучающихся с ограниченными возможностями здоровья, а для инвалидов также соответствующие индивидуальным программам реабилитации инвалида (ребёнка-инвалида) (с приложением таких программ)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договоры о сетевой форме реализации образовательной программы (образовательных программ)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образовательные программы, совместно разработанные и утверждённые несколькими организациями, действующими на основании договора о сетевой форме реализации образовательной программы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учебные планы обучающихся, индивидуальные учебные планы экстернов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расписания учебных занятий по всем реализуемым образовательным программам для всех форм обучения;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содержащие информацию о результатах освоения обучающимися образовательных программ на бумажном носителе и (или) в электронно-цифровой форме;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списки всех учебных групп обучающихся;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по проведению учебных занятий (включая проведение текущего контроля успеваемости) в различных формах, промежуточной аттестации обучающихся и итоговой (государственной итоговой) аттестации обучающихся, в том числе результаты обучающихся по указанным формам аттестации (журналы проведения занятий, ведомости, отчёты и иные документы).</a:t>
            </a:r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34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83568" y="0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980728"/>
            <a:ext cx="8377311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реализации организацией образовательных программ</a:t>
            </a: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007303"/>
              </p:ext>
            </p:extLst>
          </p:nvPr>
        </p:nvGraphicFramePr>
        <p:xfrm>
          <a:off x="323528" y="1904058"/>
          <a:ext cx="8533612" cy="46932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7294"/>
                <a:gridCol w="4906318"/>
              </a:tblGrid>
              <a:tr h="8305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627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Министерства образования и науки Российской Федерации  № 882, Министерства просвещения Российской Федерации № 391 от 05.08.2020 «Об организации и осуществлении образовательной деятельности при сетевой форме реализации образовательных программ» (вместе с «Порядком организации и осуществления образовательной деятельности при сетевой форме реализации образовательных программ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»).</a:t>
                      </a:r>
                      <a:endParaRPr lang="ru-RU" sz="1400" baseline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формы промежуточной аттестации по учебным предметам, установленные календарным учебным графиком Учреждения, не соответствуют формам промежуточной аттестации по соответствующим учебным предметам, установленными  учебным планом Учреждения на 2020-2021 учебный год;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программы отдельных учебных предметов не соответствуют установленным требованиям ФГОС ООО;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рабочие программы отдельных учебных предметов, коррекционных курсов содержательного раздела адаптированной основной образовательной программы начального общего образования для обучающихся с ЗПР (Вариант 7.2) не соответствуют установленным требованиям ФГОС начального общего образования обучающихся с ограниченными возможностями здоровья.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6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052736"/>
            <a:ext cx="8377311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соблюдение установленных законодательством прав обучающихся: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/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организации, подтверждающие учёт мнений советов обучающихся, советов родителей (законных представителей) несовершеннолетних обучающихся при принятии локальных нормативных актов, затрагивающих права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приказы (распоряжения) руководителя организации о применении к обучающимся мер дисциплинарного взыскания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акты об ознакомлении (об отказе в ознакомлении) обучающегося, родителей (законных представителей) несовершеннолетнего обучающегося ознакомиться с приказом (распоряжением) руководителя организации о применении к обучающимся мер дисциплинарного взыскания;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письменные объяснения обучающихся, которые затребованы организацией до применения к нему меры дисциплинарного взыскания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акт, составленный организацией в связи с непредставлением обучающимся в течение трёх учебных дней письменных объяснений в связи с дисциплинарным проступком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содержащие мнения советов обучающихся, советов родителей (законных представителей) несовершеннолетних обучающихся организации о применении к обучающимся мер дисциплинарного взыскания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распорядительный акт организации о создании комиссии по урегулированию споров между участниками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решения комиссии по урегулированию споров между участниками образовательных отношений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исполнение решений комиссии по урегулированию споров между участниками образовательных отношений (при наличии);</a:t>
            </a:r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244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052736"/>
            <a:ext cx="8377311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соблюдение установленных законодательством прав обучающихся: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800" dirty="0"/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об отчислении несовершеннолетнего обучающегося, достигшего возраста 15 лет и не получившего основного общего образования, как меры дисциплинарного взыскания, принятой с учётом мнения его родителей (законных представителей) и с согласия комиссии по делам несовершеннолетних и защите их прав и органа опеки и попечительства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организации, подтверждающие факт информирования органа местного самоуправления, осуществляющего управление в сфере образования, об отчислении несовершеннолетнего обучающегося в качестве меры дисциплинарного взыскания (при наличии);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локальный нормативный акт организации, устанавливающий порядок пользования учебниками и учебными пособиями обучающимися, осваивающими учебные предметы, курсы, дисциплины за пределами федеральных государственных образовательных стандартов, и (или) получающими платные образовательные услуги;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 организации, подтверждающие проведение руководителем организации инструктирования или обучения специалистов, работающих с инвалидами по вопросам, связанным с обеспечением доступности для инвалидов зданий, строений, помещений и территорий, используемых организацией при осуществлении образовательной деятельности по реализуемым в соответствии с лицензией образовательным программам;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паспорт доступности для инвалидов зданий, строений, помещений и территорий, используемых организацией при осуществлении образовательной деятельности по реализуемым в соответствии с лицензией образовательным программам.</a:t>
            </a:r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7671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052736"/>
            <a:ext cx="8377311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подтверждающие соблюдение установленных законодательством прав обучающихся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16351"/>
              </p:ext>
            </p:extLst>
          </p:nvPr>
        </p:nvGraphicFramePr>
        <p:xfrm>
          <a:off x="179512" y="1916832"/>
          <a:ext cx="8640960" cy="4654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56384"/>
                <a:gridCol w="5184576"/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083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Приказ Министерства просвещения Российской Федерации от 28.08.2020 № 442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образования» (редакция от 20.11.2020, вступил в силу 01.01.2021)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локальным актом Учреждения – положением о формах, периодичности и порядке текущего контроля успеваемости и аттестации право на условный перевод в следующий класс закреплено только для обучающихся, имеющих академическую задолженность по одному предмету;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Учреждением не созданы специальные условия для обучения обучающегося с ограниченными возможностями здоровья;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Учреждении не организовано инструктирование специалистов, работающих с  инвалидами, по вопросам, связанным с обеспечением доступности для инвалидов объектов и услуг в сфере образования;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соответствии с приказом  Учреждения обучающемуся объявлен выговор без учета мнения Совета обучающихся, Совета родителей, действующих в Учреждении;</a:t>
                      </a:r>
                    </a:p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Учреждение не  ознакомило с приказом «О дисциплинарном взыскании» родителей (законных представителей) обучающегося под роспись в течение трех учебных дней со дня его издания.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65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подтверждающие осуществление организации охраны здоровья обучающихся: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определение оптимальной учебной,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нагрузки, режима учебных занятий и продолжительности каникул;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пропаганду и обучение навыкам здорового образа жизни, требованиям охраны труда;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организацию и создание условий для профилактики заболеваний и оздоровления обучающихся, для занятия ими физической культурой и спортом;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профилактику и запрещение курения, употребления алкогольных, слабоалкогольных напитков, пива, наркотических средств и психотропных веществ, 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аналогов и других одурманивающих веществ;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профилактику несчастных случаев с обучающимся во время пребывания в организации;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санитарно-противоэпидемических и профилактических мероприятий;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наблюдение за состоянием здоровья обучающихся;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санитарно-гигиенических, профилактических и оздоровительных мероприятий, обучение и воспитание в сфере охраны здоровья граждан в Российской Федерации;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организацию оказания первичной медико-санитарной помощи обучающимся;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документы, подтверждающие организацию питания обучающихся.</a:t>
            </a:r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9196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1428750" y="0"/>
            <a:ext cx="7215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  <a:p>
            <a:pPr algn="ctr"/>
            <a:endParaRPr lang="ru-RU" dirty="0" smtClean="0"/>
          </a:p>
        </p:txBody>
      </p:sp>
      <p:pic>
        <p:nvPicPr>
          <p:cNvPr id="6" name="Picture 6" descr="http://pandia.ru/text/78/029/images/image003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142852"/>
            <a:ext cx="78581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714348" y="1"/>
            <a:ext cx="828680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 Орловской 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контроля и надзора в сфере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626" y="1389347"/>
            <a:ext cx="8377311" cy="2439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FF33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организации, подтверждающие осуществление организации охраны здоровья обучающихся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50" dirty="0"/>
          </a:p>
          <a:p>
            <a:endParaRPr lang="ru-RU" sz="1550" dirty="0"/>
          </a:p>
          <a:p>
            <a:pPr algn="just"/>
            <a:r>
              <a:rPr lang="ru-RU" sz="1550" dirty="0" smtClean="0"/>
              <a:t> </a:t>
            </a:r>
            <a:endParaRPr lang="ru-RU" sz="1550" dirty="0"/>
          </a:p>
          <a:p>
            <a:pPr indent="447675"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813775"/>
              </p:ext>
            </p:extLst>
          </p:nvPr>
        </p:nvGraphicFramePr>
        <p:xfrm>
          <a:off x="467544" y="2272680"/>
          <a:ext cx="8352928" cy="4341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6444"/>
                <a:gridCol w="4356484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Нормативно-правовые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акты, устанавливающие обязательные требования, принятые в 2020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Нарушения, выявленные в ходе плановых проверок в 2021 году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6429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организациях, утвержденный приказом Министерства просвещения Российской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Федерации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 февраля 2020 года № 59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руководителем Учреждения не утверждены списки участников тестирования;</a:t>
                      </a:r>
                    </a:p>
                    <a:p>
                      <a:pPr algn="just">
                        <a:buFontTx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отсутствуют документы, подтверждающие проведение инструктажа обучающихся, участвующих в тестировании;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утверждено расписание тестирования по классам (группам) и кабинетам (аудиториям); </a:t>
                      </a:r>
                    </a:p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создана комиссия, обеспечивающая организационно-техническое сопровождение тестирования, и не утвержден её состав из числа работников образовательной организации.</a:t>
                      </a:r>
                    </a:p>
                    <a:p>
                      <a:pPr algn="just">
                        <a:buFontTx/>
                        <a:buNone/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53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</TotalTime>
  <Words>4317</Words>
  <Application>Microsoft Office PowerPoint</Application>
  <PresentationFormat>Экран (4:3)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переданных  полномочий РФ в сфере контроля и надзора как один из механизмов обеспечения качества образования и региональная система оценки качества образования</dc:title>
  <dc:creator>Углицкая Марина Германовна</dc:creator>
  <cp:lastModifiedBy>Фомина Наталья Михайловна</cp:lastModifiedBy>
  <cp:revision>721</cp:revision>
  <dcterms:created xsi:type="dcterms:W3CDTF">2017-02-16T05:14:01Z</dcterms:created>
  <dcterms:modified xsi:type="dcterms:W3CDTF">2021-02-25T12:06:54Z</dcterms:modified>
</cp:coreProperties>
</file>