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000"/>
    <a:srgbClr val="244898"/>
    <a:srgbClr val="1F3E83"/>
    <a:srgbClr val="204582"/>
    <a:srgbClr val="27549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>
        <p:scale>
          <a:sx n="70" d="100"/>
          <a:sy n="70" d="100"/>
        </p:scale>
        <p:origin x="-48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06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998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171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362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146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720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610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743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324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824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884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11320-430E-4230-93BD-2036B2351057}" type="datetimeFigureOut">
              <a:rPr lang="ru-RU" smtClean="0"/>
              <a:pPr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38E79-3714-4049-B016-4A5AB1C82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26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srorel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mailto:wsr.orel@mail.ru" TargetMode="External"/><Relationship Id="rId4" Type="http://schemas.openxmlformats.org/officeDocument/2006/relationships/hyperlink" Target="http://wsrorel.ru/?page_id=76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478465" y="2498216"/>
            <a:ext cx="9117922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sz="4800" smtClean="0"/>
              <a:t>О проведении демонстрационного экзамена по стандартам Ворлдскиллс Россия </a:t>
            </a:r>
          </a:p>
          <a:p>
            <a:r>
              <a:rPr sz="4800" smtClean="0"/>
              <a:t>в Орловской области в 2021 году.</a:t>
            </a:r>
            <a:endParaRPr sz="4800"/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 bwMode="auto">
          <a:xfrm>
            <a:off x="478465" y="5031143"/>
            <a:ext cx="8078394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ru-RU"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smtClean="0">
                <a:solidFill>
                  <a:sysClr val="window" lastClr="FFFFFF"/>
                </a:solidFill>
                <a:latin typeface="Calibri"/>
              </a:rPr>
              <a:t>АВТЮЩЕНКО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Arial" pitchFamily="34" charset="0"/>
              </a:rPr>
              <a:t> Наталья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Arial" pitchFamily="34" charset="0"/>
              </a:rPr>
              <a:t> Анатольевна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Arial" pitchFamily="34" charset="0"/>
            </a:endParaRPr>
          </a:p>
          <a:p>
            <a:pPr lvl="0">
              <a:defRPr/>
            </a:pPr>
            <a:r>
              <a:rPr sz="2000" smtClean="0"/>
              <a:t>БПОУ ОО "Орловский реставрационно-строительный техникум"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Arial" pitchFamily="34" charset="0"/>
              </a:rPr>
              <a:t>, руководитель </a:t>
            </a:r>
            <a:r>
              <a:rPr sz="2000" smtClean="0"/>
              <a:t>Регионального координационного центра "Ворлдскиллс Россия" в Орловской области.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52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73256" y="96665"/>
            <a:ext cx="12156706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sz="3600" smtClean="0">
                <a:solidFill>
                  <a:sysClr val="window" lastClr="FFFFFF"/>
                </a:solidFill>
                <a:latin typeface="Calibri"/>
              </a:rPr>
              <a:t>Модернизация среднего профессионального образования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0123" y="1117626"/>
            <a:ext cx="11664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Федеральный проект «Молодые профессионалы»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(Повышение конкурентоспособности профессионального образования)</a:t>
            </a:r>
            <a:endParaRPr lang="ru-RU" sz="2000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9289409" y="1940997"/>
            <a:ext cx="1302026" cy="484632"/>
          </a:xfrm>
          <a:prstGeom prst="chevron">
            <a:avLst/>
          </a:prstGeom>
          <a:solidFill>
            <a:srgbClr val="A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2023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>
            <a:off x="10528235" y="1919138"/>
            <a:ext cx="1178117" cy="484632"/>
          </a:xfrm>
          <a:prstGeom prst="chevron">
            <a:avLst/>
          </a:prstGeom>
          <a:solidFill>
            <a:srgbClr val="A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2024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>
            <a:off x="8122580" y="1922011"/>
            <a:ext cx="1232452" cy="484632"/>
          </a:xfrm>
          <a:prstGeom prst="chevron">
            <a:avLst/>
          </a:prstGeom>
          <a:solidFill>
            <a:srgbClr val="A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2022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6922629" y="1915386"/>
            <a:ext cx="1232452" cy="484632"/>
          </a:xfrm>
          <a:prstGeom prst="chevron">
            <a:avLst/>
          </a:prstGeom>
          <a:solidFill>
            <a:srgbClr val="A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2021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>
            <a:off x="5765740" y="1933715"/>
            <a:ext cx="1232452" cy="484632"/>
          </a:xfrm>
          <a:prstGeom prst="chevron">
            <a:avLst/>
          </a:prstGeom>
          <a:solidFill>
            <a:srgbClr val="A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2020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4602000" y="1952045"/>
            <a:ext cx="1232452" cy="484632"/>
          </a:xfrm>
          <a:prstGeom prst="chevron">
            <a:avLst/>
          </a:prstGeom>
          <a:solidFill>
            <a:srgbClr val="A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2019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Нашивка 25"/>
          <p:cNvSpPr/>
          <p:nvPr/>
        </p:nvSpPr>
        <p:spPr>
          <a:xfrm>
            <a:off x="3455038" y="1935265"/>
            <a:ext cx="1232452" cy="484632"/>
          </a:xfrm>
          <a:prstGeom prst="chevron">
            <a:avLst/>
          </a:prstGeom>
          <a:solidFill>
            <a:srgbClr val="A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2018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725147" y="2644005"/>
            <a:ext cx="612251" cy="604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290440" y="2640921"/>
            <a:ext cx="754050" cy="604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30%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628297" y="2633195"/>
            <a:ext cx="734170" cy="6042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50 %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509602" y="2634295"/>
            <a:ext cx="773928" cy="604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40 %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133329" y="2642024"/>
            <a:ext cx="690439" cy="604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20 %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950160" y="2653283"/>
            <a:ext cx="730195" cy="604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10 %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869018" y="2680442"/>
            <a:ext cx="612251" cy="604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9175" y="2443493"/>
            <a:ext cx="3322623" cy="10926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Arial" pitchFamily="34" charset="0"/>
                <a:cs typeface="Arial" pitchFamily="34" charset="0"/>
              </a:rPr>
              <a:t>Доля организаций, осуществляющих образовательную деятельность по образовательным программам СПО, итоговая аттестация в которых проводится в форме ДЭ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8539" y="3621844"/>
            <a:ext cx="3362312" cy="14927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Arial" pitchFamily="34" charset="0"/>
                <a:cs typeface="Arial" pitchFamily="34" charset="0"/>
              </a:rPr>
              <a:t>Доля обучающихся, завершающих обучение в организациях, осуществляющих образовательную деятельность по образовательным программам СПО, прошедших аттестацию с использованием механизма ДЭ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735996" y="4019736"/>
            <a:ext cx="690439" cy="6019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0,5%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868139" y="3999480"/>
            <a:ext cx="690439" cy="6042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003603" y="4011841"/>
            <a:ext cx="690439" cy="6042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209510" y="3987776"/>
            <a:ext cx="690439" cy="5844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8%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392036" y="4006105"/>
            <a:ext cx="690439" cy="5844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13 %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556458" y="3988222"/>
            <a:ext cx="690439" cy="5844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18 %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623454" y="3964592"/>
            <a:ext cx="690439" cy="6042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25 %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069" y="5195640"/>
            <a:ext cx="3349782" cy="6924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Arial" pitchFamily="34" charset="0"/>
                <a:cs typeface="Arial" pitchFamily="34" charset="0"/>
              </a:rPr>
              <a:t>Число мастерских, оснащенных современной материально-технической базой по одной  из компетенций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680167" y="5195179"/>
            <a:ext cx="690439" cy="6019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893332" y="5204235"/>
            <a:ext cx="690439" cy="6019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700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023505" y="5139350"/>
            <a:ext cx="690439" cy="6019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1400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229125" y="5149914"/>
            <a:ext cx="690439" cy="6019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2200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368353" y="5112189"/>
            <a:ext cx="690439" cy="6019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3100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0693585" y="5101626"/>
            <a:ext cx="690439" cy="601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5000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9596605" y="5109171"/>
            <a:ext cx="690439" cy="601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4120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850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534154" y="96665"/>
            <a:ext cx="1081889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sz="3600" spc="-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Динамика проведения демонстрационного </a:t>
            </a:r>
            <a:r>
              <a:rPr sz="3600" spc="-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экзамена 2019-2020 </a:t>
            </a:r>
            <a:r>
              <a:rPr sz="3600" spc="-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г.г.</a:t>
            </a:r>
            <a:endParaRPr sz="3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26337" y="1281576"/>
          <a:ext cx="11823826" cy="4971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3928"/>
                <a:gridCol w="660903"/>
                <a:gridCol w="633743"/>
                <a:gridCol w="1122630"/>
                <a:gridCol w="1113576"/>
                <a:gridCol w="1158243"/>
                <a:gridCol w="1050803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Образовательное </a:t>
                      </a:r>
                      <a:r>
                        <a:rPr lang="ru-RU" sz="13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dirty="0" smtClean="0">
                          <a:latin typeface="Arial" pitchFamily="34" charset="0"/>
                          <a:cs typeface="Arial" pitchFamily="34" charset="0"/>
                        </a:rPr>
                        <a:t>учреждение</a:t>
                      </a:r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>
                    <a:solidFill>
                      <a:srgbClr val="A8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Количество</a:t>
                      </a:r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ЦПДЭ</a:t>
                      </a:r>
                    </a:p>
                  </a:txBody>
                  <a:tcPr marL="106918" marR="106918" marT="50398" marB="50398">
                    <a:solidFill>
                      <a:srgbClr val="A8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Количество участников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 ПА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Количество участников ГИА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Количество участников ПА</a:t>
                      </a:r>
                    </a:p>
                  </a:txBody>
                  <a:tcPr marL="106918" marR="106918" marT="50398" marB="50398">
                    <a:solidFill>
                      <a:srgbClr val="A8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участников ДЭ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>
                    <a:solidFill>
                      <a:srgbClr val="A80000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2019 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</a:p>
                  </a:txBody>
                  <a:tcPr marL="106918" marR="106918" marT="50398" marB="50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2019 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</a:p>
                  </a:txBody>
                  <a:tcPr marL="106918" marR="106918" marT="50398" marB="50398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</a:p>
                  </a:txBody>
                  <a:tcPr marL="106918" marR="106918" marT="50398" marB="50398"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БПОУ ОО«Мезенский педагогический колледж»</a:t>
                      </a:r>
                      <a:endParaRPr lang="ru-RU" sz="12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0189" marR="8018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114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195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</a:tr>
              <a:tr h="30289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БПОУ ОО</a:t>
                      </a:r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«Орловский базовый медицинский колледж»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</a:tr>
              <a:tr h="4433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БПОУ </a:t>
                      </a:r>
                      <a:r>
                        <a:rPr lang="ru-RU" sz="12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ОО«Орловский </a:t>
                      </a:r>
                      <a:r>
                        <a:rPr lang="ru-RU" sz="12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техникум технологии </a:t>
                      </a:r>
                      <a:r>
                        <a:rPr lang="ru-RU" sz="12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</a:t>
                      </a:r>
                      <a:r>
                        <a:rPr lang="ru-RU" sz="1200" b="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предпринимательства </a:t>
                      </a:r>
                      <a:r>
                        <a:rPr lang="ru-RU" sz="12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имени В. А. </a:t>
                      </a:r>
                      <a:r>
                        <a:rPr lang="ru-RU" sz="1200" b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Русанова</a:t>
                      </a:r>
                      <a:r>
                        <a:rPr lang="ru-RU" sz="12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</a:t>
                      </a:r>
                    </a:p>
                  </a:txBody>
                  <a:tcPr marL="80189" marR="8018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</a:tr>
              <a:tr h="302896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БПОУ ОО«Болховский педагогический колледж»</a:t>
                      </a:r>
                    </a:p>
                  </a:txBody>
                  <a:tcPr marL="106918" marR="106918" marT="50398" marB="50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</a:tr>
              <a:tr h="163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БПОУ </a:t>
                      </a:r>
                      <a:r>
                        <a:rPr lang="ru-RU" sz="12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ОО«Орловский </a:t>
                      </a:r>
                      <a:r>
                        <a:rPr lang="ru-RU" sz="12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автодорожный техникум»</a:t>
                      </a:r>
                    </a:p>
                  </a:txBody>
                  <a:tcPr marL="80189" marR="8018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</a:tr>
              <a:tr h="302896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БПОУ ОО </a:t>
                      </a:r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«Орловский техникум сферы услуг»</a:t>
                      </a:r>
                    </a:p>
                  </a:txBody>
                  <a:tcPr marL="106918" marR="106918" marT="50398" marB="50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БПОУ </a:t>
                      </a:r>
                      <a:r>
                        <a:rPr lang="ru-RU" sz="12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ОО«Орловский </a:t>
                      </a:r>
                      <a:r>
                        <a:rPr lang="ru-RU" sz="12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реставрационно-строительный техникум»</a:t>
                      </a:r>
                    </a:p>
                  </a:txBody>
                  <a:tcPr marL="80189" marR="8018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</a:tr>
              <a:tr h="30289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БПОУ ОО«Орловский технологический техникум»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БПОУ ОО«Орловский техникум путей сообщения имени В.А. </a:t>
                      </a:r>
                      <a:r>
                        <a:rPr lang="ru-RU" sz="1200" b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Лапочкина</a:t>
                      </a:r>
                      <a:r>
                        <a:rPr lang="ru-RU" sz="1200" b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»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</a:tr>
              <a:tr h="30289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БПОУ ОО«</a:t>
                      </a:r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Орловский технический колледж»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</a:tr>
              <a:tr h="30289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Филиал ФГБОУ ВО«РАНХ и ГС при Президенте Р.Ф.» 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</a:tr>
              <a:tr h="331331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ФГБОУ ВО«ОГУ имени И. С. Тургенева». </a:t>
                      </a:r>
                    </a:p>
                  </a:txBody>
                  <a:tcPr marL="106918" marR="106918" marT="50398" marB="50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115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 anchor="ctr"/>
                </a:tc>
              </a:tr>
              <a:tr h="312013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ИТОГО: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207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136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342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>
                    <a:solidFill>
                      <a:srgbClr val="A8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727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6918" marR="106918" marT="50398" marB="50398">
                    <a:solidFill>
                      <a:srgbClr val="A8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231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208230" y="96665"/>
            <a:ext cx="1160654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sz="3600" spc="-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Заявка Орловской области </a:t>
            </a:r>
          </a:p>
          <a:p>
            <a:pPr>
              <a:lnSpc>
                <a:spcPct val="100000"/>
              </a:lnSpc>
            </a:pPr>
            <a:r>
              <a:rPr sz="3600" spc="-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проведение демонстрационного экзамена в 2021 году</a:t>
            </a:r>
            <a:endParaRPr sz="3600" spc="-1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8872396" y="1939131"/>
            <a:ext cx="7656" cy="377154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3" name="Прямоугольник 12"/>
          <p:cNvSpPr/>
          <p:nvPr/>
        </p:nvSpPr>
        <p:spPr>
          <a:xfrm rot="16200000">
            <a:off x="9239669" y="1526115"/>
            <a:ext cx="378556" cy="806235"/>
          </a:xfrm>
          <a:prstGeom prst="rect">
            <a:avLst/>
          </a:prstGeom>
          <a:solidFill>
            <a:srgbClr val="A71515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E52E2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9205721" y="2478997"/>
            <a:ext cx="410332" cy="806138"/>
          </a:xfrm>
          <a:prstGeom prst="rect">
            <a:avLst/>
          </a:prstGeom>
          <a:solidFill>
            <a:srgbClr val="00458E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458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9044411" y="1750769"/>
            <a:ext cx="941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18</a:t>
            </a:r>
            <a:endParaRPr lang="ru-RU" altLang="ru-RU" sz="18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8962931" y="2701572"/>
            <a:ext cx="10230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1385</a:t>
            </a:r>
            <a:endParaRPr lang="ru-RU" altLang="ru-RU" sz="18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9566276" y="4707896"/>
            <a:ext cx="403225" cy="1504476"/>
          </a:xfrm>
          <a:prstGeom prst="rect">
            <a:avLst/>
          </a:prstGeom>
          <a:solidFill>
            <a:srgbClr val="A71515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10461348" y="4141549"/>
            <a:ext cx="5357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>
                <a:solidFill>
                  <a:prstClr val="white"/>
                </a:solidFill>
                <a:cs typeface="Arial" panose="020B0604020202020204" pitchFamily="34" charset="0"/>
              </a:rPr>
              <a:t>456</a:t>
            </a:r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9195688" y="3381096"/>
            <a:ext cx="421725" cy="778599"/>
          </a:xfrm>
          <a:prstGeom prst="rect">
            <a:avLst/>
          </a:prstGeom>
          <a:solidFill>
            <a:srgbClr val="A71515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9053466" y="3576770"/>
            <a:ext cx="11316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26</a:t>
            </a:r>
            <a:endParaRPr lang="ru-RU" altLang="ru-RU" sz="18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9239980" y="4233408"/>
            <a:ext cx="406693" cy="813691"/>
          </a:xfrm>
          <a:prstGeom prst="rect">
            <a:avLst/>
          </a:prstGeom>
          <a:solidFill>
            <a:srgbClr val="00458E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458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4"/>
          <p:cNvSpPr txBox="1">
            <a:spLocks noChangeArrowheads="1"/>
          </p:cNvSpPr>
          <p:nvPr/>
        </p:nvSpPr>
        <p:spPr bwMode="auto">
          <a:xfrm>
            <a:off x="8966091" y="5258556"/>
            <a:ext cx="6527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1213</a:t>
            </a:r>
            <a:endParaRPr lang="ru-RU" altLang="ru-RU" sz="18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2" name="TextBox 35"/>
          <p:cNvSpPr txBox="1">
            <a:spLocks noChangeArrowheads="1"/>
          </p:cNvSpPr>
          <p:nvPr/>
        </p:nvSpPr>
        <p:spPr bwMode="auto">
          <a:xfrm>
            <a:off x="9035359" y="4436910"/>
            <a:ext cx="851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826</a:t>
            </a:r>
            <a:endParaRPr lang="ru-RU" altLang="ru-RU" sz="18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4" name="TextBox 37"/>
          <p:cNvSpPr txBox="1">
            <a:spLocks noChangeArrowheads="1"/>
          </p:cNvSpPr>
          <p:nvPr/>
        </p:nvSpPr>
        <p:spPr bwMode="auto">
          <a:xfrm>
            <a:off x="5341545" y="1504242"/>
            <a:ext cx="35276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Количество</a:t>
            </a:r>
            <a:r>
              <a:rPr lang="ru-RU" sz="1800" b="1" dirty="0" smtClean="0"/>
              <a:t> образовательных учреждений -</a:t>
            </a:r>
            <a:endParaRPr lang="ru-RU" sz="1800" b="1" dirty="0"/>
          </a:p>
        </p:txBody>
      </p:sp>
      <p:sp>
        <p:nvSpPr>
          <p:cNvPr id="36" name="TextBox 49"/>
          <p:cNvSpPr txBox="1">
            <a:spLocks noChangeArrowheads="1"/>
          </p:cNvSpPr>
          <p:nvPr/>
        </p:nvSpPr>
        <p:spPr bwMode="auto">
          <a:xfrm>
            <a:off x="5351914" y="2724095"/>
            <a:ext cx="35937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Количество</a:t>
            </a:r>
            <a:r>
              <a:rPr lang="ru-RU" sz="1800" b="1" dirty="0" smtClean="0"/>
              <a:t> студентов - </a:t>
            </a:r>
            <a:endParaRPr lang="ru-RU" sz="18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497540" y="4767369"/>
            <a:ext cx="8835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 smtClean="0">
                <a:solidFill>
                  <a:srgbClr val="A71515"/>
                </a:solidFill>
                <a:cs typeface="Arial" charset="0"/>
              </a:rPr>
              <a:t>57 </a:t>
            </a:r>
            <a:endParaRPr lang="ru-RU" sz="4400" dirty="0">
              <a:solidFill>
                <a:srgbClr val="A71515"/>
              </a:solidFill>
              <a:cs typeface="Arial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03287" y="4374642"/>
            <a:ext cx="43999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solidFill>
                  <a:srgbClr val="00458E"/>
                </a:solidFill>
                <a:cs typeface="Arial" charset="0"/>
              </a:rPr>
              <a:t>ЦПДЭ – центров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solidFill>
                  <a:srgbClr val="00458E"/>
                </a:solidFill>
                <a:cs typeface="Arial" charset="0"/>
              </a:rPr>
              <a:t>проведения демонстрационных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 smtClean="0">
                <a:solidFill>
                  <a:srgbClr val="00458E"/>
                </a:solidFill>
                <a:cs typeface="Arial" charset="0"/>
              </a:rPr>
              <a:t>экзаменов</a:t>
            </a:r>
            <a:endParaRPr lang="ru-RU" sz="2400" b="1" i="1" dirty="0">
              <a:solidFill>
                <a:srgbClr val="00458E"/>
              </a:solidFill>
              <a:cs typeface="Arial" charset="0"/>
            </a:endParaRPr>
          </a:p>
        </p:txBody>
      </p:sp>
      <p:sp>
        <p:nvSpPr>
          <p:cNvPr id="33" name="TextBox 49"/>
          <p:cNvSpPr txBox="1">
            <a:spLocks noChangeArrowheads="1"/>
          </p:cNvSpPr>
          <p:nvPr/>
        </p:nvSpPr>
        <p:spPr bwMode="auto">
          <a:xfrm>
            <a:off x="5341547" y="3428755"/>
            <a:ext cx="36750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Количество</a:t>
            </a:r>
            <a:r>
              <a:rPr lang="ru-RU" sz="1800" b="1" dirty="0" smtClean="0"/>
              <a:t> профессий/специальностей - </a:t>
            </a:r>
            <a:endParaRPr lang="ru-RU" sz="1800" b="1" dirty="0"/>
          </a:p>
        </p:txBody>
      </p:sp>
      <p:sp>
        <p:nvSpPr>
          <p:cNvPr id="35" name="TextBox 49"/>
          <p:cNvSpPr txBox="1">
            <a:spLocks noChangeArrowheads="1"/>
          </p:cNvSpPr>
          <p:nvPr/>
        </p:nvSpPr>
        <p:spPr bwMode="auto">
          <a:xfrm>
            <a:off x="5386812" y="4586089"/>
            <a:ext cx="36101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sz="1800" b="1" dirty="0" smtClean="0"/>
              <a:t>Выпуск</a:t>
            </a:r>
            <a:r>
              <a:rPr lang="ru-RU" sz="1800" b="1" dirty="0" smtClean="0">
                <a:solidFill>
                  <a:srgbClr val="C00000"/>
                </a:solidFill>
              </a:rPr>
              <a:t> ГИА/ФГОС - </a:t>
            </a:r>
            <a:r>
              <a:rPr lang="ru-RU" sz="1800" b="1" dirty="0" smtClean="0"/>
              <a:t> </a:t>
            </a:r>
            <a:endParaRPr lang="ru-RU" sz="1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9823011" y="1539090"/>
            <a:ext cx="1086415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3 - ВО</a:t>
            </a:r>
            <a:endParaRPr lang="ru-RU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9813957" y="1926881"/>
            <a:ext cx="1077362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15 -СПО</a:t>
            </a:r>
            <a:endParaRPr lang="ru-RU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9813955" y="2479141"/>
            <a:ext cx="1068310" cy="369332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509 -ВО</a:t>
            </a:r>
            <a:endParaRPr lang="ru-RU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9804902" y="2879003"/>
            <a:ext cx="1086415" cy="369332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876-СПО</a:t>
            </a:r>
            <a:endParaRPr lang="ru-RU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9795850" y="3375434"/>
            <a:ext cx="1149789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7-ВО</a:t>
            </a:r>
            <a:endParaRPr lang="ru-RU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9813956" y="3745119"/>
            <a:ext cx="1131684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19-СПО</a:t>
            </a:r>
            <a:endParaRPr lang="ru-RU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9823010" y="4252110"/>
            <a:ext cx="1131683" cy="369332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313-ВО</a:t>
            </a:r>
            <a:endParaRPr lang="ru-RU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9841115" y="4642920"/>
            <a:ext cx="1122632" cy="369332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513-СПО</a:t>
            </a:r>
            <a:endParaRPr lang="ru-RU" b="1" dirty="0"/>
          </a:p>
        </p:txBody>
      </p:sp>
      <p:sp>
        <p:nvSpPr>
          <p:cNvPr id="53" name="TextBox 49"/>
          <p:cNvSpPr txBox="1">
            <a:spLocks noChangeArrowheads="1"/>
          </p:cNvSpPr>
          <p:nvPr/>
        </p:nvSpPr>
        <p:spPr bwMode="auto">
          <a:xfrm>
            <a:off x="5177076" y="5120245"/>
            <a:ext cx="3675013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Выпуск </a:t>
            </a:r>
            <a:r>
              <a:rPr lang="ru-RU" sz="1800" b="1" dirty="0" smtClean="0"/>
              <a:t>(по актуализированным </a:t>
            </a:r>
          </a:p>
          <a:p>
            <a:pPr algn="ctr">
              <a:buNone/>
            </a:pPr>
            <a:r>
              <a:rPr lang="ru-RU" sz="1800" b="1" dirty="0" smtClean="0"/>
              <a:t>и </a:t>
            </a:r>
            <a:r>
              <a:rPr lang="ru-RU" sz="1800" b="1" dirty="0" err="1" smtClean="0"/>
              <a:t>неактуализированным</a:t>
            </a:r>
            <a:r>
              <a:rPr lang="ru-RU" sz="1800" b="1" dirty="0" smtClean="0"/>
              <a:t> ФГОС )</a:t>
            </a:r>
            <a:endParaRPr lang="ru-RU" sz="1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t="3561" r="13936" b="6122"/>
          <a:stretch>
            <a:fillRect/>
          </a:stretch>
        </p:blipFill>
        <p:spPr bwMode="auto">
          <a:xfrm>
            <a:off x="525101" y="1575304"/>
            <a:ext cx="4460212" cy="275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3023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26749" y="96665"/>
            <a:ext cx="116608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sz="3600" smtClean="0">
                <a:solidFill>
                  <a:sysClr val="window" lastClr="FFFFFF"/>
                </a:solidFill>
                <a:latin typeface="Calibri"/>
              </a:rPr>
              <a:t>Результаты демонстрационного экзамена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sz="3600" smtClean="0">
                <a:solidFill>
                  <a:sysClr val="window" lastClr="FFFFFF"/>
                </a:solidFill>
                <a:latin typeface="Calibri"/>
              </a:rPr>
              <a:t>в Орловской области за 1 поугодие 2021 года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82470" y="4215271"/>
            <a:ext cx="4548187" cy="147732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 smtClean="0">
                <a:solidFill>
                  <a:srgbClr val="00458E"/>
                </a:solidFill>
                <a:cs typeface="Arial" panose="020B0604020202020204" pitchFamily="34" charset="0"/>
              </a:rPr>
              <a:t>Движение контингента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основание: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0" dirty="0" smtClean="0">
                <a:solidFill>
                  <a:schemeClr val="tx1"/>
                </a:solidFill>
              </a:rPr>
              <a:t>академический отпуск, призыв в армию, нежелание продолжать обучение.</a:t>
            </a:r>
            <a:endParaRPr lang="ru-RU" sz="1800" b="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b="0" dirty="0">
              <a:solidFill>
                <a:prstClr val="black">
                  <a:lumMod val="85000"/>
                  <a:lumOff val="15000"/>
                </a:prstClr>
              </a:solidFill>
              <a:cs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61717" y="1283599"/>
            <a:ext cx="56011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  <a:cs typeface="Arial" charset="0"/>
              </a:rPr>
              <a:t>Средний балл </a:t>
            </a:r>
            <a:r>
              <a:rPr lang="ru-RU" sz="1800" b="1" dirty="0" smtClean="0">
                <a:solidFill>
                  <a:srgbClr val="C00000"/>
                </a:solidFill>
                <a:cs typeface="Arial" charset="0"/>
              </a:rPr>
              <a:t>– 4,05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prstClr val="black">
                  <a:lumMod val="85000"/>
                  <a:lumOff val="15000"/>
                </a:prstClr>
              </a:solidFill>
              <a:cs typeface="Arial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7374" y="1310482"/>
            <a:ext cx="4345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 smtClean="0">
                <a:solidFill>
                  <a:srgbClr val="891111"/>
                </a:solidFill>
                <a:cs typeface="Arial" panose="020B0604020202020204" pitchFamily="34" charset="0"/>
              </a:rPr>
              <a:t>Промежуточная аттестация</a:t>
            </a:r>
            <a:r>
              <a:rPr lang="ru-RU" b="1" i="1" dirty="0">
                <a:solidFill>
                  <a:srgbClr val="00458E">
                    <a:lumMod val="50000"/>
                  </a:srgbClr>
                </a:solidFill>
                <a:cs typeface="Arial" charset="0"/>
              </a:rPr>
              <a:t/>
            </a:r>
            <a:br>
              <a:rPr lang="ru-RU" b="1" i="1" dirty="0">
                <a:solidFill>
                  <a:srgbClr val="00458E">
                    <a:lumMod val="50000"/>
                  </a:srgbClr>
                </a:solidFill>
                <a:cs typeface="Arial" charset="0"/>
              </a:rPr>
            </a:br>
            <a:r>
              <a:rPr lang="ru-RU" b="1" i="1" dirty="0" smtClean="0">
                <a:solidFill>
                  <a:srgbClr val="00458E">
                    <a:lumMod val="50000"/>
                  </a:srgbClr>
                </a:solidFill>
                <a:cs typeface="Arial" charset="0"/>
              </a:rPr>
              <a:t>ДЭ </a:t>
            </a:r>
            <a:r>
              <a:rPr lang="ru-RU" i="1" dirty="0" smtClean="0">
                <a:solidFill>
                  <a:srgbClr val="00458E">
                    <a:lumMod val="50000"/>
                  </a:srgbClr>
                </a:solidFill>
                <a:cs typeface="Arial" charset="0"/>
              </a:rPr>
              <a:t>сдавали </a:t>
            </a:r>
            <a:r>
              <a:rPr lang="ru-RU" b="1" i="1" dirty="0" smtClean="0">
                <a:solidFill>
                  <a:srgbClr val="C00000"/>
                </a:solidFill>
                <a:cs typeface="Arial" charset="0"/>
              </a:rPr>
              <a:t>115</a:t>
            </a:r>
            <a:r>
              <a:rPr lang="ru-RU" i="1" dirty="0" smtClean="0">
                <a:solidFill>
                  <a:srgbClr val="00458E">
                    <a:lumMod val="50000"/>
                  </a:srgbClr>
                </a:solidFill>
                <a:cs typeface="Arial" charset="0"/>
              </a:rPr>
              <a:t> студентов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i="1" dirty="0" smtClean="0">
                <a:solidFill>
                  <a:srgbClr val="00458E">
                    <a:lumMod val="50000"/>
                  </a:srgbClr>
                </a:solidFill>
                <a:cs typeface="Arial" charset="0"/>
              </a:rPr>
              <a:t>(ВО -</a:t>
            </a:r>
            <a:r>
              <a:rPr lang="ru-RU" b="1" i="1" dirty="0" smtClean="0">
                <a:solidFill>
                  <a:srgbClr val="C00000"/>
                </a:solidFill>
                <a:cs typeface="Arial" charset="0"/>
              </a:rPr>
              <a:t>17</a:t>
            </a:r>
            <a:r>
              <a:rPr lang="ru-RU" i="1" dirty="0" smtClean="0">
                <a:solidFill>
                  <a:srgbClr val="00458E">
                    <a:lumMod val="50000"/>
                  </a:srgbClr>
                </a:solidFill>
                <a:cs typeface="Arial" charset="0"/>
              </a:rPr>
              <a:t>; СПО-</a:t>
            </a:r>
            <a:r>
              <a:rPr lang="ru-RU" b="1" i="1" dirty="0" smtClean="0">
                <a:solidFill>
                  <a:srgbClr val="C00000"/>
                </a:solidFill>
                <a:cs typeface="Arial" charset="0"/>
              </a:rPr>
              <a:t>98</a:t>
            </a:r>
            <a:r>
              <a:rPr lang="ru-RU" i="1" dirty="0" smtClean="0">
                <a:solidFill>
                  <a:srgbClr val="00458E">
                    <a:lumMod val="50000"/>
                  </a:srgbClr>
                </a:solidFill>
                <a:cs typeface="Arial" charset="0"/>
              </a:rPr>
              <a:t>)</a:t>
            </a:r>
            <a:endParaRPr lang="ru-RU" i="1" dirty="0">
              <a:solidFill>
                <a:prstClr val="black">
                  <a:lumMod val="85000"/>
                  <a:lumOff val="15000"/>
                </a:prstClr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 dirty="0">
              <a:solidFill>
                <a:prstClr val="black">
                  <a:lumMod val="85000"/>
                  <a:lumOff val="15000"/>
                </a:prstClr>
              </a:solidFill>
              <a:cs typeface="Arial" charset="0"/>
            </a:endParaRPr>
          </a:p>
        </p:txBody>
      </p:sp>
      <p:pic>
        <p:nvPicPr>
          <p:cNvPr id="46" name="Picture 4" descr="http://adamsmanor.net/wp-content/uploads/2018/04/pen-paper-icon-pngcreate-icon-free-png-and-vector-of-pen-paper-icon-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736" y="1310482"/>
            <a:ext cx="323850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0" descr="https://image.freepik.com/free-icon/no-translate-detected_318-275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42" y="4267545"/>
            <a:ext cx="374217" cy="37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611667" y="2634400"/>
            <a:ext cx="45632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 smtClean="0">
                <a:solidFill>
                  <a:srgbClr val="00458E"/>
                </a:solidFill>
                <a:cs typeface="Arial" panose="020B0604020202020204" pitchFamily="34" charset="0"/>
              </a:rPr>
              <a:t>Государственная итоговая аттестация</a:t>
            </a:r>
            <a:r>
              <a:rPr lang="ru-RU" b="1" i="1" dirty="0">
                <a:solidFill>
                  <a:srgbClr val="00458E">
                    <a:lumMod val="50000"/>
                  </a:srgbClr>
                </a:solidFill>
                <a:cs typeface="Arial" charset="0"/>
              </a:rPr>
              <a:t/>
            </a:r>
            <a:br>
              <a:rPr lang="ru-RU" b="1" i="1" dirty="0">
                <a:solidFill>
                  <a:srgbClr val="00458E">
                    <a:lumMod val="50000"/>
                  </a:srgbClr>
                </a:solidFill>
                <a:cs typeface="Arial" charset="0"/>
              </a:rPr>
            </a:br>
            <a:r>
              <a:rPr lang="ru-RU" b="1" i="1" dirty="0" smtClean="0">
                <a:solidFill>
                  <a:srgbClr val="00458E">
                    <a:lumMod val="50000"/>
                  </a:srgbClr>
                </a:solidFill>
                <a:cs typeface="Arial" charset="0"/>
              </a:rPr>
              <a:t>ДЭ </a:t>
            </a:r>
            <a:r>
              <a:rPr lang="ru-RU" i="1" dirty="0" smtClean="0">
                <a:solidFill>
                  <a:srgbClr val="00458E">
                    <a:lumMod val="50000"/>
                  </a:srgbClr>
                </a:solidFill>
                <a:cs typeface="Arial" charset="0"/>
              </a:rPr>
              <a:t>сдавали </a:t>
            </a:r>
            <a:r>
              <a:rPr lang="ru-RU" b="1" i="1" dirty="0" smtClean="0">
                <a:solidFill>
                  <a:srgbClr val="0070C0"/>
                </a:solidFill>
                <a:cs typeface="Arial" charset="0"/>
              </a:rPr>
              <a:t>826</a:t>
            </a:r>
            <a:r>
              <a:rPr lang="ru-RU" i="1" dirty="0" smtClean="0">
                <a:solidFill>
                  <a:srgbClr val="00458E">
                    <a:lumMod val="50000"/>
                  </a:srgbClr>
                </a:solidFill>
                <a:cs typeface="Arial" charset="0"/>
              </a:rPr>
              <a:t> выпускников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i="1" dirty="0" smtClean="0">
                <a:solidFill>
                  <a:srgbClr val="00458E">
                    <a:lumMod val="50000"/>
                  </a:srgbClr>
                </a:solidFill>
                <a:cs typeface="Arial" charset="0"/>
              </a:rPr>
              <a:t>(ВО- </a:t>
            </a:r>
            <a:r>
              <a:rPr lang="ru-RU" b="1" i="1" dirty="0" smtClean="0">
                <a:solidFill>
                  <a:srgbClr val="0070C0"/>
                </a:solidFill>
                <a:cs typeface="Arial" charset="0"/>
              </a:rPr>
              <a:t>313</a:t>
            </a:r>
            <a:r>
              <a:rPr lang="ru-RU" i="1" dirty="0" smtClean="0">
                <a:solidFill>
                  <a:srgbClr val="00458E">
                    <a:lumMod val="50000"/>
                  </a:srgbClr>
                </a:solidFill>
                <a:cs typeface="Arial" charset="0"/>
              </a:rPr>
              <a:t>; СПО-</a:t>
            </a:r>
            <a:r>
              <a:rPr lang="ru-RU" b="1" i="1" dirty="0" smtClean="0">
                <a:solidFill>
                  <a:srgbClr val="0070C0"/>
                </a:solidFill>
                <a:cs typeface="Arial" charset="0"/>
              </a:rPr>
              <a:t>513</a:t>
            </a:r>
            <a:r>
              <a:rPr lang="ru-RU" i="1" dirty="0" smtClean="0">
                <a:solidFill>
                  <a:srgbClr val="00458E">
                    <a:lumMod val="50000"/>
                  </a:srgbClr>
                </a:solidFill>
                <a:cs typeface="Arial" charset="0"/>
              </a:rPr>
              <a:t>)</a:t>
            </a:r>
            <a:endParaRPr lang="ru-RU" i="1" dirty="0">
              <a:solidFill>
                <a:prstClr val="black">
                  <a:lumMod val="85000"/>
                  <a:lumOff val="15000"/>
                </a:prstClr>
              </a:solidFill>
              <a:cs typeface="Arial" charset="0"/>
            </a:endParaRPr>
          </a:p>
        </p:txBody>
      </p:sp>
      <p:pic>
        <p:nvPicPr>
          <p:cNvPr id="50" name="Picture 10" descr="https://image.freepik.com/free-icon/no-translate-detected_318-275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111" y="4309327"/>
            <a:ext cx="374217" cy="3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946509" y="4155278"/>
            <a:ext cx="4548187" cy="175432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 smtClean="0">
                <a:solidFill>
                  <a:srgbClr val="00458E"/>
                </a:solidFill>
                <a:cs typeface="Arial" panose="020B0604020202020204" pitchFamily="34" charset="0"/>
              </a:rPr>
              <a:t>Дополнительные сроки аттестации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для студентов по компетенциям :</a:t>
            </a:r>
            <a:r>
              <a:rPr lang="ru-RU" sz="1800" b="0" dirty="0" smtClean="0">
                <a:solidFill>
                  <a:schemeClr val="tx1"/>
                </a:solidFill>
              </a:rPr>
              <a:t> «Сварочные технологии»,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0" dirty="0" smtClean="0">
                <a:solidFill>
                  <a:schemeClr val="tx1"/>
                </a:solidFill>
              </a:rPr>
              <a:t>«Поварское дело»,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0" dirty="0" smtClean="0">
                <a:solidFill>
                  <a:schemeClr val="tx1"/>
                </a:solidFill>
              </a:rPr>
              <a:t>«Парикмахерское искусство».</a:t>
            </a:r>
            <a:endParaRPr lang="ru-RU" sz="1800" b="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 smtClean="0">
              <a:solidFill>
                <a:srgbClr val="00458E"/>
              </a:solidFill>
              <a:cs typeface="Arial" panose="020B0604020202020204" pitchFamily="34" charset="0"/>
            </a:endParaRPr>
          </a:p>
        </p:txBody>
      </p:sp>
      <p:pic>
        <p:nvPicPr>
          <p:cNvPr id="52" name="Picture 4" descr="http://adamsmanor.net/wp-content/uploads/2018/04/pen-paper-icon-pngcreate-icon-free-png-and-vector-of-pen-paper-icon-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736" y="1907139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6106984" y="1764911"/>
            <a:ext cx="56011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Навыки </a:t>
            </a:r>
            <a:r>
              <a:rPr lang="ru-RU" sz="1800" b="1" dirty="0" smtClean="0">
                <a:solidFill>
                  <a:srgbClr val="C00000"/>
                </a:solidFill>
                <a:cs typeface="Arial" charset="0"/>
              </a:rPr>
              <a:t>28 </a:t>
            </a: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из </a:t>
            </a:r>
            <a:r>
              <a:rPr lang="ru-RU" sz="1800" b="1" dirty="0" smtClean="0">
                <a:solidFill>
                  <a:srgbClr val="C00000"/>
                </a:solidFill>
                <a:cs typeface="Arial" charset="0"/>
              </a:rPr>
              <a:t>115</a:t>
            </a:r>
            <a:r>
              <a:rPr lang="ru-RU" sz="1800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 соответствуют  стандартам </a:t>
            </a:r>
            <a:r>
              <a:rPr lang="en-US" sz="18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WSR</a:t>
            </a: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, что составляет </a:t>
            </a:r>
            <a:r>
              <a:rPr lang="ru-RU" sz="1800" b="1" dirty="0" smtClean="0">
                <a:solidFill>
                  <a:srgbClr val="C00000"/>
                </a:solidFill>
                <a:cs typeface="Arial" charset="0"/>
              </a:rPr>
              <a:t>25%</a:t>
            </a:r>
            <a:r>
              <a:rPr lang="ru-RU" sz="1800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от общего числа аттестованных </a:t>
            </a:r>
            <a:endParaRPr lang="ru-RU" sz="1800" dirty="0">
              <a:solidFill>
                <a:prstClr val="black">
                  <a:lumMod val="85000"/>
                  <a:lumOff val="15000"/>
                </a:prstClr>
              </a:solidFill>
              <a:cs typeface="Arial" charset="0"/>
            </a:endParaRPr>
          </a:p>
        </p:txBody>
      </p:sp>
      <p:pic>
        <p:nvPicPr>
          <p:cNvPr id="14" name="Picture 4" descr="http://adamsmanor.net/wp-content/uploads/2018/04/pen-paper-icon-pngcreate-icon-free-png-and-vector-of-pen-paper-icon-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440" y="2694154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http://adamsmanor.net/wp-content/uploads/2018/04/pen-paper-icon-pngcreate-icon-free-png-and-vector-of-pen-paper-icon-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039" y="3299226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087368" y="2612949"/>
            <a:ext cx="56011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  <a:cs typeface="Arial" charset="0"/>
              </a:rPr>
              <a:t>Средний балл </a:t>
            </a:r>
            <a:r>
              <a:rPr lang="ru-RU" sz="1800" dirty="0" smtClean="0">
                <a:solidFill>
                  <a:srgbClr val="244898"/>
                </a:solidFill>
                <a:cs typeface="Arial" charset="0"/>
              </a:rPr>
              <a:t>– </a:t>
            </a:r>
            <a:r>
              <a:rPr lang="ru-RU" sz="1800" b="1" dirty="0" smtClean="0">
                <a:solidFill>
                  <a:srgbClr val="244898"/>
                </a:solidFill>
                <a:cs typeface="Arial" charset="0"/>
              </a:rPr>
              <a:t>3,94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dirty="0">
              <a:solidFill>
                <a:prstClr val="black">
                  <a:lumMod val="85000"/>
                  <a:lumOff val="15000"/>
                </a:prstClr>
              </a:solidFill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05476" y="3157636"/>
            <a:ext cx="56011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Навыки </a:t>
            </a:r>
            <a:r>
              <a:rPr lang="ru-RU" sz="1800" b="1" dirty="0" smtClean="0">
                <a:solidFill>
                  <a:srgbClr val="244898"/>
                </a:solidFill>
                <a:cs typeface="Arial" charset="0"/>
              </a:rPr>
              <a:t>206</a:t>
            </a:r>
            <a:r>
              <a:rPr lang="ru-RU" sz="1800" dirty="0" smtClean="0">
                <a:solidFill>
                  <a:srgbClr val="244898"/>
                </a:solidFill>
                <a:cs typeface="Arial" charset="0"/>
              </a:rPr>
              <a:t> </a:t>
            </a: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из </a:t>
            </a:r>
            <a:r>
              <a:rPr lang="ru-RU" sz="1800" b="1" dirty="0" smtClean="0">
                <a:solidFill>
                  <a:srgbClr val="244898"/>
                </a:solidFill>
                <a:cs typeface="Arial" charset="0"/>
              </a:rPr>
              <a:t>826</a:t>
            </a:r>
            <a:r>
              <a:rPr lang="ru-RU" sz="1800" dirty="0" smtClean="0">
                <a:solidFill>
                  <a:srgbClr val="244898"/>
                </a:solidFill>
                <a:cs typeface="Arial" charset="0"/>
              </a:rPr>
              <a:t> </a:t>
            </a: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 соответствуют  стандартам </a:t>
            </a:r>
            <a:r>
              <a:rPr lang="en-US" sz="18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WSR</a:t>
            </a: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, что составляет </a:t>
            </a:r>
            <a:r>
              <a:rPr lang="ru-RU" sz="1800" b="1" dirty="0" smtClean="0">
                <a:solidFill>
                  <a:srgbClr val="244898"/>
                </a:solidFill>
                <a:cs typeface="Arial" charset="0"/>
              </a:rPr>
              <a:t>25%</a:t>
            </a:r>
            <a:r>
              <a:rPr lang="ru-RU" sz="1800" b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от общего числа аттестованных </a:t>
            </a:r>
            <a:endParaRPr lang="ru-RU" sz="1800" dirty="0">
              <a:solidFill>
                <a:prstClr val="black">
                  <a:lumMod val="85000"/>
                  <a:lumOff val="1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000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520888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sz="3600" smtClean="0">
                <a:solidFill>
                  <a:sysClr val="window" lastClr="FFFFFF"/>
                </a:solidFill>
                <a:latin typeface="Calibri"/>
              </a:rPr>
              <a:t>Независимая оценка результатов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5636140" y="1472099"/>
            <a:ext cx="6176631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800" b="1" dirty="0" smtClean="0">
                <a:solidFill>
                  <a:srgbClr val="A71515"/>
                </a:solidFill>
                <a:latin typeface="Calibri"/>
              </a:rPr>
              <a:t>256  - </a:t>
            </a:r>
            <a:r>
              <a:rPr lang="ru-RU" sz="1800" dirty="0" smtClean="0">
                <a:solidFill>
                  <a:schemeClr val="tx1"/>
                </a:solidFill>
                <a:latin typeface="Calibri"/>
              </a:rPr>
              <a:t>членов экспертных групп демонстрационных экзаменов государственной итоговой аттестации;</a:t>
            </a: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5659993" y="2228492"/>
            <a:ext cx="6176631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800" b="1" dirty="0" smtClean="0">
                <a:solidFill>
                  <a:srgbClr val="A71515"/>
                </a:solidFill>
                <a:latin typeface="Calibri"/>
              </a:rPr>
              <a:t>68 - </a:t>
            </a:r>
            <a:r>
              <a:rPr lang="ru-RU" sz="1800" dirty="0" smtClean="0">
                <a:solidFill>
                  <a:schemeClr val="tx1"/>
                </a:solidFill>
                <a:latin typeface="Calibri"/>
              </a:rPr>
              <a:t>представителей работодателей Орловской области;</a:t>
            </a:r>
            <a:r>
              <a:rPr lang="ru-RU" sz="1800" b="1" dirty="0" smtClean="0">
                <a:solidFill>
                  <a:srgbClr val="A71515"/>
                </a:solidFill>
              </a:rPr>
              <a:t> 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ru-RU" sz="1800" b="1" dirty="0" smtClean="0">
              <a:solidFill>
                <a:srgbClr val="A71515"/>
              </a:solidFill>
            </a:endParaRPr>
          </a:p>
          <a:p>
            <a:pPr marL="0" lvl="1" algn="l"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rgbClr val="A71515"/>
                </a:solidFill>
              </a:rPr>
              <a:t>48 - </a:t>
            </a:r>
            <a:r>
              <a:rPr lang="ru-RU" sz="1800" dirty="0" smtClean="0">
                <a:solidFill>
                  <a:schemeClr val="tx1"/>
                </a:solidFill>
              </a:rPr>
              <a:t>предприятий различных форм собственности Орловской области;</a:t>
            </a:r>
            <a:r>
              <a:rPr lang="ru-RU" sz="1800" b="1" dirty="0" smtClean="0">
                <a:solidFill>
                  <a:srgbClr val="A71515"/>
                </a:solidFill>
              </a:rPr>
              <a:t> </a:t>
            </a:r>
          </a:p>
          <a:p>
            <a:pPr marL="0" lvl="1" algn="l">
              <a:spcBef>
                <a:spcPts val="0"/>
              </a:spcBef>
              <a:defRPr/>
            </a:pPr>
            <a:endParaRPr lang="ru-RU" sz="1800" b="1" dirty="0" smtClean="0">
              <a:solidFill>
                <a:srgbClr val="A71515"/>
              </a:solidFill>
              <a:latin typeface="Calibri"/>
            </a:endParaRPr>
          </a:p>
          <a:p>
            <a:pPr marL="0" lvl="1" algn="l">
              <a:spcBef>
                <a:spcPts val="0"/>
              </a:spcBef>
              <a:defRPr/>
            </a:pPr>
            <a:endParaRPr lang="ru-RU" sz="1800" dirty="0" smtClean="0">
              <a:solidFill>
                <a:schemeClr val="tx1"/>
              </a:solidFill>
              <a:latin typeface="Calibri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5699748" y="3288720"/>
            <a:ext cx="6176631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spcBef>
                <a:spcPts val="0"/>
              </a:spcBef>
              <a:defRPr/>
            </a:pPr>
            <a:endParaRPr lang="ru-RU" sz="1800" b="1" dirty="0" smtClean="0">
              <a:solidFill>
                <a:srgbClr val="A71515"/>
              </a:solidFill>
              <a:latin typeface="Calibri"/>
            </a:endParaRPr>
          </a:p>
          <a:p>
            <a:pPr marL="0" lvl="1" algn="l"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rgbClr val="A71515"/>
                </a:solidFill>
                <a:latin typeface="Calibri"/>
              </a:rPr>
              <a:t>3 –</a:t>
            </a:r>
            <a:r>
              <a:rPr lang="ru-RU" sz="1800" dirty="0" smtClean="0">
                <a:solidFill>
                  <a:schemeClr val="tx1"/>
                </a:solidFill>
                <a:latin typeface="Calibri"/>
              </a:rPr>
              <a:t> профильных специалиста, пенсионера</a:t>
            </a:r>
            <a:r>
              <a:rPr lang="ru-RU" sz="1800" dirty="0" smtClean="0">
                <a:solidFill>
                  <a:schemeClr val="tx1"/>
                </a:solidFill>
              </a:rPr>
              <a:t> Орловской области;</a:t>
            </a:r>
            <a:endParaRPr lang="ru-RU" sz="1800" dirty="0" smtClean="0">
              <a:solidFill>
                <a:schemeClr val="tx1"/>
              </a:solidFill>
              <a:latin typeface="Calibri"/>
            </a:endParaRPr>
          </a:p>
          <a:p>
            <a:pPr marL="0" lvl="1" algn="l">
              <a:spcBef>
                <a:spcPts val="0"/>
              </a:spcBef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lvl="1" algn="l">
              <a:spcBef>
                <a:spcPts val="0"/>
              </a:spcBef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lang="ru-RU" sz="1800" dirty="0" smtClean="0">
                <a:solidFill>
                  <a:schemeClr val="tx1"/>
                </a:solidFill>
              </a:rPr>
              <a:t>профильных специалиста, </a:t>
            </a:r>
            <a:r>
              <a:rPr lang="ru-RU" sz="1800" dirty="0" smtClean="0">
                <a:solidFill>
                  <a:schemeClr val="tx1"/>
                </a:solidFill>
                <a:latin typeface="Calibri"/>
              </a:rPr>
              <a:t>из числа </a:t>
            </a:r>
            <a:r>
              <a:rPr lang="ru-RU" sz="1800" dirty="0" err="1" smtClean="0">
                <a:solidFill>
                  <a:schemeClr val="tx1"/>
                </a:solidFill>
                <a:latin typeface="Calibri"/>
              </a:rPr>
              <a:t>самозанятых</a:t>
            </a:r>
            <a:r>
              <a:rPr lang="ru-RU" sz="1800" dirty="0" smtClean="0">
                <a:solidFill>
                  <a:schemeClr val="tx1"/>
                </a:solidFill>
              </a:rPr>
              <a:t> Орловской области;</a:t>
            </a:r>
          </a:p>
          <a:p>
            <a:pPr marL="0" lvl="1" algn="l">
              <a:spcBef>
                <a:spcPts val="0"/>
              </a:spcBef>
              <a:defRPr/>
            </a:pPr>
            <a:endParaRPr lang="ru-RU" sz="1800" b="1" dirty="0" smtClean="0">
              <a:solidFill>
                <a:srgbClr val="C00000"/>
              </a:solidFill>
            </a:endParaRPr>
          </a:p>
          <a:p>
            <a:pPr marL="0" lvl="1" algn="l"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181</a:t>
            </a:r>
            <a:r>
              <a:rPr lang="ru-RU" sz="1800" b="1" dirty="0" smtClean="0">
                <a:solidFill>
                  <a:schemeClr val="tx1"/>
                </a:solidFill>
              </a:rPr>
              <a:t> - </a:t>
            </a:r>
            <a:r>
              <a:rPr lang="ru-RU" sz="1800" b="1" dirty="0" smtClean="0">
                <a:solidFill>
                  <a:srgbClr val="A71515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педагогический работник сторонних образовательных учреждений Орловской области </a:t>
            </a: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458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07515" y="1773109"/>
            <a:ext cx="19455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t>Работа экспертов</a:t>
            </a:r>
            <a:endParaRPr lang="ru-RU" sz="1400" i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154" y="2242160"/>
            <a:ext cx="4035984" cy="269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2735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316872" y="160039"/>
            <a:ext cx="1131683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sz="3600" smtClean="0">
                <a:solidFill>
                  <a:sysClr val="window" lastClr="FFFFFF"/>
                </a:solidFill>
                <a:latin typeface="Calibri"/>
              </a:rPr>
              <a:t>Р</a:t>
            </a:r>
            <a:r>
              <a:rPr lang="ru-RU" sz="3600" dirty="0" smtClean="0">
                <a:solidFill>
                  <a:sysClr val="window" lastClr="FFFFFF"/>
                </a:solidFill>
                <a:latin typeface="Calibri"/>
              </a:rPr>
              <a:t>е</a:t>
            </a:r>
            <a:r>
              <a:rPr sz="3600" smtClean="0">
                <a:solidFill>
                  <a:sysClr val="window" lastClr="FFFFFF"/>
                </a:solidFill>
                <a:latin typeface="Calibri"/>
              </a:rPr>
              <a:t>гиональная база данных молодых профессионалов Орловской области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77348" y="1375258"/>
            <a:ext cx="624502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A71515"/>
                </a:solidFill>
                <a:cs typeface="Arial" panose="020B0604020202020204" pitchFamily="34" charset="0"/>
              </a:rPr>
              <a:t>Приглашаем к совместной работе</a:t>
            </a:r>
            <a:r>
              <a:rPr lang="ru-RU" dirty="0">
                <a:solidFill>
                  <a:srgbClr val="A71515"/>
                </a:solidFill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>
                <a:solidFill>
                  <a:srgbClr val="00458E">
                    <a:lumMod val="50000"/>
                  </a:srgbClr>
                </a:solidFill>
                <a:cs typeface="Arial" charset="0"/>
              </a:rPr>
              <a:t/>
            </a:r>
            <a:br>
              <a:rPr lang="ru-RU" b="1" i="1" dirty="0">
                <a:solidFill>
                  <a:srgbClr val="00458E">
                    <a:lumMod val="50000"/>
                  </a:srgbClr>
                </a:solidFill>
                <a:cs typeface="Arial" charset="0"/>
              </a:rPr>
            </a:br>
            <a:r>
              <a:rPr lang="ru-RU" b="1" i="1" dirty="0" smtClean="0"/>
              <a:t>Эффективная модель подготовки рабочих кадров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 smtClean="0"/>
              <a:t>во взаимодействии с работодателями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 smtClean="0"/>
              <a:t>— реальная возможность перехода к этапу планирования работы с трудовыми ресурсами Орловской области!</a:t>
            </a:r>
            <a:endParaRPr lang="ru-RU" b="1" i="1" dirty="0">
              <a:solidFill>
                <a:prstClr val="black">
                  <a:lumMod val="85000"/>
                  <a:lumOff val="15000"/>
                </a:prstClr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 dirty="0">
              <a:solidFill>
                <a:srgbClr val="00458E">
                  <a:lumMod val="50000"/>
                </a:srgbClr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A71515"/>
                </a:solidFill>
                <a:cs typeface="Arial" panose="020B0604020202020204" pitchFamily="34" charset="0"/>
              </a:rPr>
              <a:t>Сайт</a:t>
            </a:r>
            <a:r>
              <a:rPr lang="ru-RU" dirty="0">
                <a:solidFill>
                  <a:srgbClr val="A71515"/>
                </a:solidFill>
                <a:cs typeface="Arial" charset="0"/>
              </a:rPr>
              <a:t> </a:t>
            </a:r>
            <a:endParaRPr lang="ru-RU" dirty="0" smtClean="0">
              <a:solidFill>
                <a:srgbClr val="A71515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A71515"/>
                </a:solidFill>
                <a:cs typeface="Arial" charset="0"/>
                <a:hlinkClick r:id="rId3"/>
              </a:rPr>
              <a:t>http://wsrorel.ru/</a:t>
            </a:r>
            <a:endParaRPr lang="ru-RU" b="1" dirty="0" smtClean="0">
              <a:solidFill>
                <a:srgbClr val="A71515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solidFill>
                <a:srgbClr val="A71515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A71515"/>
                </a:solidFill>
                <a:cs typeface="Arial" charset="0"/>
              </a:rPr>
              <a:t>База молодых профессионалов</a:t>
            </a:r>
            <a:endParaRPr lang="ru-RU" b="1" dirty="0">
              <a:solidFill>
                <a:srgbClr val="A71515"/>
              </a:solidFill>
              <a:cs typeface="Arial" charset="0"/>
            </a:endParaRP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 smtClean="0">
                <a:solidFill>
                  <a:srgbClr val="00458E"/>
                </a:solidFill>
                <a:cs typeface="Arial" charset="0"/>
                <a:hlinkClick r:id="rId4"/>
              </a:rPr>
              <a:t>http://wsrorel.ru/?page_id=766</a:t>
            </a:r>
            <a:endParaRPr lang="ru-RU" b="1" i="1" dirty="0" smtClean="0">
              <a:solidFill>
                <a:srgbClr val="00458E"/>
              </a:solidFill>
              <a:cs typeface="Arial" charset="0"/>
            </a:endParaRPr>
          </a:p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C0504D">
                    <a:lumMod val="75000"/>
                  </a:srgbClr>
                </a:solidFill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C0504D">
                    <a:lumMod val="75000"/>
                  </a:srgbClr>
                </a:solidFill>
                <a:cs typeface="Arial" panose="020B0604020202020204" pitchFamily="34" charset="0"/>
              </a:rPr>
            </a:br>
            <a:r>
              <a:rPr lang="ru-RU" b="1" dirty="0">
                <a:solidFill>
                  <a:srgbClr val="A71515"/>
                </a:solidFill>
                <a:cs typeface="Arial" panose="020B0604020202020204" pitchFamily="34" charset="0"/>
              </a:rPr>
              <a:t>Адрес электронной почты</a:t>
            </a:r>
            <a:r>
              <a:rPr lang="en-US" b="1" dirty="0">
                <a:solidFill>
                  <a:srgbClr val="C0504D">
                    <a:lumMod val="75000"/>
                  </a:srgbClr>
                </a:solidFill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C0504D">
                    <a:lumMod val="75000"/>
                  </a:srgbClr>
                </a:solidFill>
                <a:cs typeface="Arial" panose="020B0604020202020204" pitchFamily="34" charset="0"/>
              </a:rPr>
            </a:br>
            <a:r>
              <a:rPr lang="en-US" b="1" dirty="0" smtClean="0">
                <a:hlinkClick r:id="rId5"/>
              </a:rPr>
              <a:t>wsr.orel@mail.ru</a:t>
            </a:r>
            <a:endParaRPr lang="ru-RU" b="1" dirty="0" smtClean="0"/>
          </a:p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 dirty="0">
              <a:solidFill>
                <a:srgbClr val="00458E">
                  <a:lumMod val="50000"/>
                </a:srgbClr>
              </a:solidFill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0490" y="1819745"/>
            <a:ext cx="4239285" cy="317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748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565</Words>
  <Application>Microsoft Office PowerPoint</Application>
  <PresentationFormat>Произвольный</PresentationFormat>
  <Paragraphs>213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Пользователь</cp:lastModifiedBy>
  <cp:revision>70</cp:revision>
  <dcterms:created xsi:type="dcterms:W3CDTF">2021-08-11T07:30:18Z</dcterms:created>
  <dcterms:modified xsi:type="dcterms:W3CDTF">2021-08-19T07:35:21Z</dcterms:modified>
</cp:coreProperties>
</file>