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4582"/>
    <a:srgbClr val="244898"/>
    <a:srgbClr val="1F3E83"/>
    <a:srgbClr val="27549D"/>
    <a:srgbClr val="A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8" d="100"/>
          <a:sy n="68" d="100"/>
        </p:scale>
        <p:origin x="-1205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Молодые профессионалы, компетенции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26</c:v>
                </c:pt>
                <c:pt idx="2">
                  <c:v>30</c:v>
                </c:pt>
                <c:pt idx="3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Абилимпикс, компетенции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16</c:v>
                </c:pt>
                <c:pt idx="3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Молодые профессионалы, участники</c:v>
                </c:pt>
              </c:strCache>
            </c:strRef>
          </c:tx>
          <c:dLbls>
            <c:dLbl>
              <c:idx val="1"/>
              <c:layout>
                <c:manualLayout>
                  <c:x val="-1.5737411743479701E-2"/>
                  <c:y val="5.180920180377613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65</c:v>
                </c:pt>
                <c:pt idx="2">
                  <c:v>120</c:v>
                </c:pt>
                <c:pt idx="3">
                  <c:v>180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Абилимпикс, участники</c:v>
                </c:pt>
              </c:strCache>
            </c:strRef>
          </c:tx>
          <c:dLbls>
            <c:dLbl>
              <c:idx val="0"/>
              <c:layout>
                <c:manualLayout>
                  <c:x val="-2.5179858789567536E-2"/>
                  <c:y val="-8.807564306641953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</c:v>
                </c:pt>
                <c:pt idx="1">
                  <c:v>75</c:v>
                </c:pt>
                <c:pt idx="2">
                  <c:v>83</c:v>
                </c:pt>
                <c:pt idx="3">
                  <c:v>90</c:v>
                </c:pt>
              </c:numCache>
            </c:numRef>
          </c:val>
        </c:ser>
        <c:marker val="1"/>
        <c:axId val="86230528"/>
        <c:axId val="86232064"/>
      </c:lineChart>
      <c:catAx>
        <c:axId val="86230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232064"/>
        <c:crosses val="autoZero"/>
        <c:auto val="1"/>
        <c:lblAlgn val="ctr"/>
        <c:lblOffset val="100"/>
      </c:catAx>
      <c:valAx>
        <c:axId val="862320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2305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0750295211378972E-2"/>
          <c:y val="3.8687335654979831E-2"/>
          <c:w val="0.96884777581281467"/>
          <c:h val="0.8065212835178546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3701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31-45E8-9D35-8982513785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1207</a:t>
                    </a:r>
                    <a:endPara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1-45E8-9D35-898251378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5"/>
                <c:pt idx="1">
                  <c:v>3806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31-45E8-9D35-8982513785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1552</a:t>
                    </a:r>
                    <a:endPara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1-45E8-9D35-898251378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5"/>
                <c:pt idx="2">
                  <c:v>3878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31-45E8-9D35-8982513785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2857</a:t>
                    </a:r>
                    <a:endPara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31-45E8-9D35-898251378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5"/>
                <c:pt idx="3">
                  <c:v>4002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31-45E8-9D35-89825137852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631-45E8-9D35-89825137852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 5</c:v>
                </c:pt>
              </c:strCache>
            </c:strRef>
          </c:tx>
          <c:dLbls>
            <c:dLbl>
              <c:idx val="4"/>
              <c:tx>
                <c:rich>
                  <a:bodyPr/>
                  <a:lstStyle/>
                  <a:p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3806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C6-4566-89A0-D591675B4B7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C6-4566-89A0-D591675B4B79}"/>
            </c:ext>
          </c:extLst>
        </c:ser>
        <c:dLbls>
          <c:showVal val="1"/>
        </c:dLbls>
        <c:gapWidth val="75"/>
        <c:overlap val="100"/>
        <c:axId val="95413760"/>
        <c:axId val="95415296"/>
      </c:barChart>
      <c:catAx>
        <c:axId val="954137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kern="13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415296"/>
        <c:crosses val="autoZero"/>
        <c:auto val="1"/>
        <c:lblAlgn val="ctr"/>
        <c:lblOffset val="100"/>
      </c:catAx>
      <c:valAx>
        <c:axId val="95415296"/>
        <c:scaling>
          <c:orientation val="minMax"/>
          <c:max val="4000"/>
          <c:min val="0"/>
        </c:scaling>
        <c:delete val="1"/>
        <c:axPos val="l"/>
        <c:numFmt formatCode="General" sourceLinked="1"/>
        <c:majorTickMark val="none"/>
        <c:tickLblPos val="none"/>
        <c:crossAx val="95413760"/>
        <c:crosses val="autoZero"/>
        <c:crossBetween val="between"/>
        <c:majorUnit val="500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6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98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7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6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4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2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1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2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8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chart" Target="../charts/chart1.xml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09" y="0"/>
            <a:ext cx="12192000" cy="6858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8465" y="1984917"/>
            <a:ext cx="8495414" cy="197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Основные векторы развития системы среднего профессионального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lvl="0"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Орловской области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478465" y="5031143"/>
            <a:ext cx="779540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Волобуе</a:t>
            </a:r>
            <a:r>
              <a:rPr lang="ru-RU" sz="1800" dirty="0" smtClean="0">
                <a:solidFill>
                  <a:sysClr val="window" lastClr="FFFFFF"/>
                </a:solidFill>
                <a:latin typeface="Calibri"/>
              </a:rPr>
              <a:t>в Алексей Викторович,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начальник управления профессионального образования и воспитательной работы Департамента образования Орловской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309010" y="96665"/>
            <a:ext cx="1113312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подготовки рабочих кадров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специалистов среднего звена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4969" y="1349406"/>
            <a:ext cx="4458992" cy="9000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 профессиональных образовательных организаций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филиалов техникумов и колледжей</a:t>
            </a: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36932" y="1341422"/>
            <a:ext cx="4671132" cy="8976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высшего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филиала вузов</a:t>
            </a:r>
          </a:p>
          <a:p>
            <a:pPr algn="ctr">
              <a:lnSpc>
                <a:spcPct val="80000"/>
              </a:lnSpc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50446" y="5240470"/>
            <a:ext cx="2577594" cy="7171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3 700 выпускников</a:t>
            </a: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3020" y="3509135"/>
            <a:ext cx="2577593" cy="5624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16 257 обучающихся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15134" y="4284889"/>
            <a:ext cx="2577593" cy="68450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2 500 педагогических работников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565" y="4360127"/>
            <a:ext cx="1540043" cy="14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 descr="https://corio48.ru/wp-content/uploads/2019/10/xdcraj46rng-1024x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440" y="2251880"/>
            <a:ext cx="1652677" cy="1617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1202" y="2415451"/>
            <a:ext cx="2842592" cy="16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127" y="4519947"/>
            <a:ext cx="1749467" cy="114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415134" y="2567402"/>
            <a:ext cx="2577594" cy="7171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профессий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специальностей</a:t>
            </a: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733841" y="2251879"/>
            <a:ext cx="275129" cy="315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350900" y="2257689"/>
            <a:ext cx="275129" cy="315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9123" y="2344963"/>
            <a:ext cx="2880250" cy="18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 descr="G:\для презентации\31341154621_873830e889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9123" y="4284889"/>
            <a:ext cx="2880250" cy="17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85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170878" y="-189571"/>
            <a:ext cx="10058400" cy="114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профессиональной навигации обучающихся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64627" y="1259977"/>
            <a:ext cx="4982817" cy="20673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805 школьников пройдут профессиональную подготовку                                           на базе 10 профессиональных образовательных организаций                  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2021/2022 учебном году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4545118"/>
              </p:ext>
            </p:extLst>
          </p:nvPr>
        </p:nvGraphicFramePr>
        <p:xfrm>
          <a:off x="6521752" y="3429001"/>
          <a:ext cx="5438019" cy="2541950"/>
        </p:xfrm>
        <a:graphic>
          <a:graphicData uri="http://schemas.openxmlformats.org/drawingml/2006/table">
            <a:tbl>
              <a:tblPr/>
              <a:tblGrid>
                <a:gridCol w="2128763"/>
                <a:gridCol w="793447"/>
                <a:gridCol w="812800"/>
                <a:gridCol w="793448"/>
                <a:gridCol w="909561"/>
              </a:tblGrid>
              <a:tr h="8024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Региональные чемпионаты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школьников,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посетивших площадки чемпионатов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9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121920" marR="12192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8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Молодые профессионалы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WorldSkills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340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Абилимпикс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2000*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t="10515" b="11552"/>
          <a:stretch>
            <a:fillRect/>
          </a:stretch>
        </p:blipFill>
        <p:spPr bwMode="auto">
          <a:xfrm>
            <a:off x="568712" y="3735660"/>
            <a:ext cx="5564459" cy="232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98960" y="1259977"/>
            <a:ext cx="5655103" cy="7206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 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«Билет в будущее»,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Проектория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1872" y="2053142"/>
            <a:ext cx="5612191" cy="411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 – 21 746  обучающихся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0416" y="2600865"/>
            <a:ext cx="5612191" cy="437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 – 47 000 обучающихся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1872" y="3157330"/>
            <a:ext cx="5612191" cy="5433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полугодие 2021 года –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24 113 обучающихся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613317" y="-234176"/>
            <a:ext cx="10961649" cy="11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142F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Национальных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Международных чемпионатов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профессионального мастерства (2016 - 20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0262119" y="2439021"/>
            <a:ext cx="174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411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0461348" y="414154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456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9717987" y="304261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232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9529770" y="469328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177</a:t>
            </a: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133656" y="355872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707</a:t>
            </a: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2056423943"/>
              </p:ext>
            </p:extLst>
          </p:nvPr>
        </p:nvGraphicFramePr>
        <p:xfrm>
          <a:off x="7287065" y="2866092"/>
          <a:ext cx="4670841" cy="297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7967768" y="2308622"/>
            <a:ext cx="3500437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204582"/>
                </a:solidFill>
                <a:latin typeface="Times New Roman" pitchFamily="18" charset="0"/>
                <a:cs typeface="Times New Roman" pitchFamily="18" charset="0"/>
              </a:rPr>
              <a:t>Динамика чемпионатов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05432" y="1317870"/>
            <a:ext cx="2462218" cy="620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золотых медалей</a:t>
            </a: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08598" y="1335123"/>
            <a:ext cx="2760452" cy="6036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серебряных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медалей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96000" y="1340395"/>
            <a:ext cx="2941607" cy="5984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бронзовых медалей</a:t>
            </a: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57173" y="1340395"/>
            <a:ext cx="2760452" cy="6036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медальонов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32" y="2324601"/>
            <a:ext cx="2133601" cy="162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2906" y="2356228"/>
            <a:ext cx="2119086" cy="15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2914" y="2338085"/>
            <a:ext cx="2206172" cy="16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Рисунок 51" descr="На изображении может находиться: один или несколько человек, люди стоят и в помещени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632" y="4141549"/>
            <a:ext cx="2235200" cy="159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2906" y="4118657"/>
            <a:ext cx="2119086" cy="162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2914" y="4141550"/>
            <a:ext cx="2206172" cy="159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302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618978" y="96664"/>
            <a:ext cx="11155680" cy="111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практико-ориентированной модели подготовки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кадров и специалистов среднего звена </a:t>
            </a:r>
            <a:r>
              <a:rPr lang="ru-RU" sz="3600" dirty="0"/>
              <a:t/>
            </a:r>
            <a:br>
              <a:rPr lang="ru-RU" sz="3600" dirty="0"/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6514" y="1330161"/>
            <a:ext cx="8098972" cy="596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Дуальная модель обучения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54008" y="2189974"/>
            <a:ext cx="2782956" cy="715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техникумов                            и колледжей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54008" y="3191633"/>
            <a:ext cx="2782956" cy="715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профессий                            и специальностей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54008" y="4139211"/>
            <a:ext cx="2782956" cy="715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 предприятия -работодателя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54008" y="5055189"/>
            <a:ext cx="2782956" cy="715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1326 студентов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8678" y="4139211"/>
            <a:ext cx="2457648" cy="181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6274" y="4098079"/>
            <a:ext cx="2457647" cy="183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6274" y="2197135"/>
            <a:ext cx="2457647" cy="183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8678" y="2189974"/>
            <a:ext cx="2457648" cy="18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978" y="2197135"/>
            <a:ext cx="2450123" cy="183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978" y="4098079"/>
            <a:ext cx="2450123" cy="17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00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9069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6082" y="0"/>
            <a:ext cx="9845807" cy="108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Дополнительная подготовка и переподготовка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кадров </a:t>
            </a:r>
            <a:r>
              <a:rPr lang="ru-RU" dirty="0"/>
              <a:t/>
            </a:r>
            <a:br>
              <a:rPr lang="ru-RU" dirty="0"/>
            </a:b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9" y="1636715"/>
            <a:ext cx="395577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роста  показателя подготовки кадров                                       в многофункциональных центрах прикладных квалификаций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541107832"/>
              </p:ext>
            </p:extLst>
          </p:nvPr>
        </p:nvGraphicFramePr>
        <p:xfrm>
          <a:off x="349094" y="2842669"/>
          <a:ext cx="4462057" cy="328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76911" y="1472257"/>
            <a:ext cx="628825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профессионального обучения                                           и дополнительного профессионального образования федерального проекта «Содействие занятости»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«Демография»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61576" y="2965008"/>
            <a:ext cx="4455886" cy="484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244  участника программы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9052" y="3736680"/>
            <a:ext cx="2718898" cy="194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1644" y="3736680"/>
            <a:ext cx="2535750" cy="194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66032" y="3736680"/>
            <a:ext cx="2461846" cy="19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трелка вниз 1"/>
          <p:cNvSpPr/>
          <p:nvPr/>
        </p:nvSpPr>
        <p:spPr>
          <a:xfrm>
            <a:off x="7877908" y="2672586"/>
            <a:ext cx="443132" cy="292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73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Реализация механизмов независимой оценки качества подготовки кадров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5587" y="1252025"/>
            <a:ext cx="10857955" cy="1041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Демонстрационный экзамен – вид публичного аттестационного испытания по основным профессиональным образовательным программам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849478" y="3429000"/>
            <a:ext cx="2735467" cy="9214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 техникумов  (колледжей), вузов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49478" y="4612069"/>
            <a:ext cx="2754064" cy="535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1385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49478" y="5416915"/>
            <a:ext cx="2754064" cy="504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компетенции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858778" y="2510103"/>
            <a:ext cx="2716869" cy="6761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0001426" y="3186300"/>
            <a:ext cx="308787" cy="242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999432" y="4369370"/>
            <a:ext cx="308787" cy="242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0062817" y="5174216"/>
            <a:ext cx="308787" cy="242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587" y="2375712"/>
            <a:ext cx="2447779" cy="183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587" y="4265158"/>
            <a:ext cx="2447779" cy="17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4564" y="2383132"/>
            <a:ext cx="2447779" cy="183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4564" y="4265158"/>
            <a:ext cx="2447779" cy="17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4382" y="2383132"/>
            <a:ext cx="2588455" cy="364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74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6356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Практика социального партнерства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74001" y="1214422"/>
            <a:ext cx="8643998" cy="4643470"/>
            <a:chOff x="214282" y="1714488"/>
            <a:chExt cx="8643998" cy="46434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786050" y="2214554"/>
              <a:ext cx="3429024" cy="857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Практико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ориентированные 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модели обучения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86050" y="3178629"/>
              <a:ext cx="3429024" cy="11030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Экспертная оценка образовательных программ,  компетенций студентов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86050" y="4429132"/>
              <a:ext cx="3429024" cy="857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Заключение договоров                     о целевом обучении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86050" y="5500702"/>
              <a:ext cx="3429024" cy="857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Заключение договоров </a:t>
              </a:r>
              <a:endPara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 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сетевом взаимодействии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4282" y="1785926"/>
              <a:ext cx="2286016" cy="21431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Профессиональные образовательные организации Орловской области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2264" y="1785926"/>
              <a:ext cx="2286016" cy="2286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002">
              <a:schemeClr val="lt2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Предприятия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 организации Орловской области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>
              <a:endCxn id="6" idx="1"/>
            </p:cNvCxnSpPr>
            <p:nvPr/>
          </p:nvCxnSpPr>
          <p:spPr>
            <a:xfrm>
              <a:off x="2500298" y="2643182"/>
              <a:ext cx="285752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2500298" y="3643314"/>
              <a:ext cx="285752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10800000">
              <a:off x="6215074" y="2643182"/>
              <a:ext cx="35719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0800000">
              <a:off x="6215074" y="3786190"/>
              <a:ext cx="35719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285984" y="4857760"/>
              <a:ext cx="500066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1821637" y="4393413"/>
              <a:ext cx="92869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857224" y="4929198"/>
              <a:ext cx="1857388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6393669" y="4464851"/>
              <a:ext cx="785818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6286512" y="5000636"/>
              <a:ext cx="1857388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Двойная стрелка влево/вправо 21"/>
            <p:cNvSpPr/>
            <p:nvPr/>
          </p:nvSpPr>
          <p:spPr>
            <a:xfrm>
              <a:off x="2500298" y="1714488"/>
              <a:ext cx="4071966" cy="357190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 flipV="1">
              <a:off x="6215074" y="5786453"/>
              <a:ext cx="1000132" cy="21431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1785918" y="5786454"/>
              <a:ext cx="978408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 стрелкой 24"/>
            <p:cNvCxnSpPr>
              <a:endCxn id="9" idx="3"/>
            </p:cNvCxnSpPr>
            <p:nvPr/>
          </p:nvCxnSpPr>
          <p:spPr>
            <a:xfrm rot="10800000">
              <a:off x="6215074" y="4857760"/>
              <a:ext cx="571504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41" y="3824398"/>
            <a:ext cx="2536868" cy="200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5326" y="3858685"/>
            <a:ext cx="2605345" cy="19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394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280160" y="96665"/>
            <a:ext cx="952382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Перспективные направления работы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развитию системы подготовки кадров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295022"/>
              </p:ext>
            </p:extLst>
          </p:nvPr>
        </p:nvGraphicFramePr>
        <p:xfrm>
          <a:off x="126609" y="1125415"/>
          <a:ext cx="12065391" cy="495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618"/>
                <a:gridCol w="363339"/>
                <a:gridCol w="6685434"/>
              </a:tblGrid>
              <a:tr h="6686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Факторы,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сдерживающие 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устранение дефицита кадров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Пути решения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59417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налоговых льгот  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других мер государственной поддержки работодателей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предложений  в федеральные органы  законодательной власти  и  профильные министерства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уровень заключения целевых договоров  на обучение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Расширение практики заключения целевых договоров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обучение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9417">
                <a:tc>
                  <a:txBody>
                    <a:bodyPr/>
                    <a:lstStyle/>
                    <a:p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Низкопродуктивное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взаимодействие  техникумов, колледжей и вузов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предприятиями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Обновление формата  сотрудничества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«Ключевой партнер (шеф или наставник) – образовательная организация»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Устаревшая материально-техническая база подготовки кадров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Активное участие  в  мероприятиях с 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грантовой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поддержкой.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собственной производственной деятельности.</a:t>
                      </a:r>
                    </a:p>
                    <a:p>
                      <a:pPr algn="l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Открытие учебных мастерских на предприятиях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028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408</Words>
  <Application>Microsoft Office PowerPoint</Application>
  <PresentationFormat>Произвольный</PresentationFormat>
  <Paragraphs>130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Userr</cp:lastModifiedBy>
  <cp:revision>42</cp:revision>
  <dcterms:created xsi:type="dcterms:W3CDTF">2021-08-11T07:30:18Z</dcterms:created>
  <dcterms:modified xsi:type="dcterms:W3CDTF">2021-08-18T19:25:09Z</dcterms:modified>
</cp:coreProperties>
</file>