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5" r:id="rId3"/>
    <p:sldId id="256" r:id="rId4"/>
    <p:sldId id="258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44898"/>
    <a:srgbClr val="1F3E83"/>
    <a:srgbClr val="204582"/>
    <a:srgbClr val="27549D"/>
    <a:srgbClr val="A8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78" d="100"/>
          <a:sy n="78" d="100"/>
        </p:scale>
        <p:origin x="-744" y="-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0070C0"/>
              </a:solidFill>
            </c:spPr>
          </c:dPt>
          <c:dPt>
            <c:idx val="1"/>
            <c:invertIfNegative val="0"/>
            <c:bubble3D val="0"/>
            <c:spPr>
              <a:solidFill>
                <a:srgbClr val="C00000"/>
              </a:solidFill>
            </c:spPr>
          </c:dPt>
          <c:dPt>
            <c:idx val="2"/>
            <c:invertIfNegative val="0"/>
            <c:bubble3D val="0"/>
            <c:spPr>
              <a:solidFill>
                <a:srgbClr val="0070C0"/>
              </a:solidFill>
            </c:spPr>
          </c:dPt>
          <c:dPt>
            <c:idx val="3"/>
            <c:invertIfNegative val="0"/>
            <c:bubble3D val="0"/>
            <c:spPr>
              <a:solidFill>
                <a:srgbClr val="C00000"/>
              </a:solidFill>
            </c:spPr>
          </c:dPt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Лист1!$A$2:$A$5</c:f>
              <c:strCache>
                <c:ptCount val="4"/>
                <c:pt idx="0">
                  <c:v>Продолжили обучение</c:v>
                </c:pt>
                <c:pt idx="1">
                  <c:v>Призыв в ВС</c:v>
                </c:pt>
                <c:pt idx="2">
                  <c:v>Отпуск по уходу за ребенком</c:v>
                </c:pt>
                <c:pt idx="3">
                  <c:v>Трудоустроены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22</c:v>
                </c:pt>
                <c:pt idx="1">
                  <c:v>29</c:v>
                </c:pt>
                <c:pt idx="2">
                  <c:v>8</c:v>
                </c:pt>
                <c:pt idx="3">
                  <c:v>128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70383360"/>
        <c:axId val="134011072"/>
      </c:barChart>
      <c:valAx>
        <c:axId val="1340110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70383360"/>
        <c:crossBetween val="between"/>
      </c:valAx>
      <c:catAx>
        <c:axId val="170383360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1800" b="1">
                <a:latin typeface="Arial Narrow" pitchFamily="34" charset="0"/>
              </a:defRPr>
            </a:pPr>
            <a:endParaRPr lang="ru-RU"/>
          </a:p>
        </c:txPr>
        <c:crossAx val="134011072"/>
        <c:auto val="1"/>
        <c:lblAlgn val="ctr"/>
        <c:lblOffset val="100"/>
        <c:noMultiLvlLbl val="0"/>
      </c:catAx>
    </c:plotArea>
    <c:plotVisOnly val="1"/>
    <c:dispBlanksAs val="zero"/>
    <c:showDLblsOverMax val="0"/>
  </c:chart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11320-430E-4230-93BD-2036B2351057}" type="datetimeFigureOut">
              <a:rPr lang="ru-RU" smtClean="0"/>
              <a:t>16.08.2021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38E79-3714-4049-B016-4A5AB1C823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68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11320-430E-4230-93BD-2036B2351057}" type="datetimeFigureOut">
              <a:rPr lang="ru-RU" smtClean="0"/>
              <a:t>16.08.2021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38E79-3714-4049-B016-4A5AB1C823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99807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11320-430E-4230-93BD-2036B2351057}" type="datetimeFigureOut">
              <a:rPr lang="ru-RU" smtClean="0"/>
              <a:t>16.08.2021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38E79-3714-4049-B016-4A5AB1C823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1719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C9929D-98FC-46B2-AA83-2C06149AAF7B}" type="datetime1">
              <a:rPr lang="ru-RU"/>
              <a:pPr>
                <a:defRPr/>
              </a:pPr>
              <a:t>16.08.2021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538736-9186-440B-A863-EAF43983212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44210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11320-430E-4230-93BD-2036B2351057}" type="datetimeFigureOut">
              <a:rPr lang="ru-RU" smtClean="0"/>
              <a:t>16.08.2021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38E79-3714-4049-B016-4A5AB1C823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3629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11320-430E-4230-93BD-2036B2351057}" type="datetimeFigureOut">
              <a:rPr lang="ru-RU" smtClean="0"/>
              <a:t>16.08.2021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38E79-3714-4049-B016-4A5AB1C823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1467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11320-430E-4230-93BD-2036B2351057}" type="datetimeFigureOut">
              <a:rPr lang="ru-RU" smtClean="0"/>
              <a:t>16.08.2021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38E79-3714-4049-B016-4A5AB1C823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7200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11320-430E-4230-93BD-2036B2351057}" type="datetimeFigureOut">
              <a:rPr lang="ru-RU" smtClean="0"/>
              <a:t>16.08.2021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38E79-3714-4049-B016-4A5AB1C823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6102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11320-430E-4230-93BD-2036B2351057}" type="datetimeFigureOut">
              <a:rPr lang="ru-RU" smtClean="0"/>
              <a:t>16.08.2021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38E79-3714-4049-B016-4A5AB1C823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7434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11320-430E-4230-93BD-2036B2351057}" type="datetimeFigureOut">
              <a:rPr lang="ru-RU" smtClean="0"/>
              <a:t>16.08.2021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38E79-3714-4049-B016-4A5AB1C823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3249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11320-430E-4230-93BD-2036B2351057}" type="datetimeFigureOut">
              <a:rPr lang="ru-RU" smtClean="0"/>
              <a:t>16.08.2021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38E79-3714-4049-B016-4A5AB1C823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8241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11320-430E-4230-93BD-2036B2351057}" type="datetimeFigureOut">
              <a:rPr lang="ru-RU" smtClean="0"/>
              <a:t>16.08.2021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38E79-3714-4049-B016-4A5AB1C823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8845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E11320-430E-4230-93BD-2036B2351057}" type="datetimeFigureOut">
              <a:rPr lang="ru-RU" smtClean="0"/>
              <a:t>16.08.2021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A38E79-3714-4049-B016-4A5AB1C823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267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8.jpeg"/><Relationship Id="rId7" Type="http://schemas.openxmlformats.org/officeDocument/2006/relationships/image" Target="../media/image31.jpeg"/><Relationship Id="rId12" Type="http://schemas.openxmlformats.org/officeDocument/2006/relationships/image" Target="../media/image35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17.jpeg"/><Relationship Id="rId5" Type="http://schemas.openxmlformats.org/officeDocument/2006/relationships/image" Target="../media/image30.jpeg"/><Relationship Id="rId10" Type="http://schemas.openxmlformats.org/officeDocument/2006/relationships/image" Target="../media/image34.jpeg"/><Relationship Id="rId4" Type="http://schemas.openxmlformats.org/officeDocument/2006/relationships/image" Target="../media/image29.jpeg"/><Relationship Id="rId9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11" Type="http://schemas.openxmlformats.org/officeDocument/2006/relationships/image" Target="../media/image56.jpeg"/><Relationship Id="rId5" Type="http://schemas.openxmlformats.org/officeDocument/2006/relationships/image" Target="../media/image50.jpeg"/><Relationship Id="rId10" Type="http://schemas.openxmlformats.org/officeDocument/2006/relationships/image" Target="../media/image55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Прямоугольник 8"/>
          <p:cNvSpPr>
            <a:spLocks noChangeArrowheads="1"/>
          </p:cNvSpPr>
          <p:nvPr/>
        </p:nvSpPr>
        <p:spPr bwMode="auto">
          <a:xfrm>
            <a:off x="1714501" y="133351"/>
            <a:ext cx="9241367" cy="615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7" tIns="60953" rIns="121907" bIns="60953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600" b="1">
                <a:solidFill>
                  <a:schemeClr val="bg1"/>
                </a:solidFill>
              </a:rPr>
              <a:t>Бюджетное учреждение Орловской области дополнительного профессионального образования </a:t>
            </a:r>
          </a:p>
          <a:p>
            <a:pPr algn="ctr" eaLnBrk="1" hangingPunct="1"/>
            <a:r>
              <a:rPr lang="ru-RU" altLang="ru-RU" sz="1600" b="1">
                <a:solidFill>
                  <a:schemeClr val="bg1"/>
                </a:solidFill>
              </a:rPr>
              <a:t>«Институт развития образования»</a:t>
            </a:r>
          </a:p>
        </p:txBody>
      </p:sp>
      <p:sp>
        <p:nvSpPr>
          <p:cNvPr id="4104" name="Прямоугольник 9"/>
          <p:cNvSpPr>
            <a:spLocks noChangeArrowheads="1"/>
          </p:cNvSpPr>
          <p:nvPr/>
        </p:nvSpPr>
        <p:spPr bwMode="auto">
          <a:xfrm>
            <a:off x="6993854" y="5708651"/>
            <a:ext cx="3212328" cy="369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7" tIns="60953" rIns="121907" bIns="60953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600" b="1" dirty="0">
                <a:solidFill>
                  <a:schemeClr val="bg1"/>
                </a:solidFill>
                <a:latin typeface="PT Sans Narrow" charset="0"/>
                <a:ea typeface="Gotham Pro"/>
                <a:cs typeface="Gotham Pro"/>
              </a:rPr>
              <a:t>13 декабря </a:t>
            </a:r>
            <a:r>
              <a:rPr lang="ru-RU" altLang="ru-RU" sz="1600" b="1" dirty="0">
                <a:solidFill>
                  <a:schemeClr val="bg1"/>
                </a:solidFill>
                <a:latin typeface="PT Sans Narrow" charset="0"/>
                <a:ea typeface="Roboto"/>
                <a:cs typeface="Roboto"/>
              </a:rPr>
              <a:t>2017 г.,  г.  Москва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20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933"/>
            <a:ext cx="12192000" cy="6858000"/>
          </a:xfrm>
          <a:prstGeom prst="rect">
            <a:avLst/>
          </a:prstGeom>
        </p:spPr>
      </p:pic>
      <p:sp>
        <p:nvSpPr>
          <p:cNvPr id="7" name="Заголовок 2"/>
          <p:cNvSpPr txBox="1">
            <a:spLocks/>
          </p:cNvSpPr>
          <p:nvPr/>
        </p:nvSpPr>
        <p:spPr bwMode="auto">
          <a:xfrm>
            <a:off x="0" y="96665"/>
            <a:ext cx="12192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ru-RU" sz="2800" kern="12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>
              <a:defRPr/>
            </a:pPr>
            <a:r>
              <a:rPr lang="ru-RU" sz="3600" dirty="0">
                <a:solidFill>
                  <a:sysClr val="window" lastClr="FFFFFF"/>
                </a:solidFill>
              </a:rPr>
              <a:t>Итоги распределения выпускников 2020-2021 уч. год</a:t>
            </a: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525029251"/>
              </p:ext>
            </p:extLst>
          </p:nvPr>
        </p:nvGraphicFramePr>
        <p:xfrm>
          <a:off x="1428104" y="1158090"/>
          <a:ext cx="8712968" cy="5328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61256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933"/>
            <a:ext cx="12192000" cy="6858000"/>
          </a:xfrm>
          <a:prstGeom prst="rect">
            <a:avLst/>
          </a:prstGeom>
        </p:spPr>
      </p:pic>
      <p:sp>
        <p:nvSpPr>
          <p:cNvPr id="7" name="Заголовок 2"/>
          <p:cNvSpPr txBox="1">
            <a:spLocks/>
          </p:cNvSpPr>
          <p:nvPr/>
        </p:nvSpPr>
        <p:spPr bwMode="auto">
          <a:xfrm>
            <a:off x="0" y="96665"/>
            <a:ext cx="12192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ru-RU" sz="2800" kern="12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>
              <a:defRPr/>
            </a:pPr>
            <a:r>
              <a:rPr lang="ru-RU" sz="3600" dirty="0">
                <a:solidFill>
                  <a:sysClr val="window" lastClr="FFFFFF"/>
                </a:solidFill>
              </a:rPr>
              <a:t>Формы взаимодействия с работодателями </a:t>
            </a:r>
          </a:p>
          <a:p>
            <a:pPr lvl="0">
              <a:defRPr/>
            </a:pPr>
            <a:r>
              <a:rPr lang="ru-RU" sz="3600" dirty="0">
                <a:solidFill>
                  <a:sysClr val="window" lastClr="FFFFFF"/>
                </a:solidFill>
              </a:rPr>
              <a:t>и профессиональными ассоциациями</a:t>
            </a: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965201" y="1303868"/>
            <a:ext cx="1063413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itchFamily="34" charset="0"/>
              <a:buChar char="•"/>
            </a:pPr>
            <a:r>
              <a:rPr lang="ru-RU" dirty="0" smtClean="0">
                <a:latin typeface="Arial Narrow" pitchFamily="34" charset="0"/>
              </a:rPr>
              <a:t>Заключение договоров о сотрудничестве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ru-RU" dirty="0" smtClean="0">
                <a:latin typeface="Arial Narrow" pitchFamily="34" charset="0"/>
              </a:rPr>
              <a:t>Заключение договоров с профессиональными ассоциациями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ru-RU" dirty="0" smtClean="0">
                <a:latin typeface="Arial Narrow" pitchFamily="34" charset="0"/>
              </a:rPr>
              <a:t>Организация производственной и преддипломной практики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ru-RU" dirty="0" smtClean="0">
                <a:latin typeface="Arial Narrow" pitchFamily="34" charset="0"/>
              </a:rPr>
              <a:t>Мастер-классы от работодателей, встречи с выпускниками.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ru-RU" dirty="0" smtClean="0">
                <a:latin typeface="Arial Narrow" pitchFamily="34" charset="0"/>
              </a:rPr>
              <a:t>Участие в Итоговой Государственной Аттестации 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ru-RU" dirty="0" smtClean="0">
                <a:latin typeface="Arial Narrow" pitchFamily="34" charset="0"/>
              </a:rPr>
              <a:t>Социальное партнерство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ru-RU" dirty="0" smtClean="0">
                <a:latin typeface="Arial Narrow" pitchFamily="34" charset="0"/>
              </a:rPr>
              <a:t>Опубликование вакансий и помощь в трудоустройстве</a:t>
            </a:r>
            <a:endParaRPr lang="ru-RU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181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933"/>
            <a:ext cx="12192000" cy="6858000"/>
          </a:xfrm>
          <a:prstGeom prst="rect">
            <a:avLst/>
          </a:prstGeom>
        </p:spPr>
      </p:pic>
      <p:sp>
        <p:nvSpPr>
          <p:cNvPr id="7" name="Заголовок 2"/>
          <p:cNvSpPr txBox="1">
            <a:spLocks/>
          </p:cNvSpPr>
          <p:nvPr/>
        </p:nvSpPr>
        <p:spPr bwMode="auto">
          <a:xfrm>
            <a:off x="0" y="96665"/>
            <a:ext cx="12192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ru-RU" sz="2800" kern="12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>
              <a:defRPr/>
            </a:pPr>
            <a:r>
              <a:rPr lang="ru-RU" sz="3600" dirty="0">
                <a:solidFill>
                  <a:sysClr val="window" lastClr="FFFFFF"/>
                </a:solidFill>
              </a:rPr>
              <a:t>Заключение договоров о сотрудничестве</a:t>
            </a:r>
          </a:p>
        </p:txBody>
      </p:sp>
      <p:pic>
        <p:nvPicPr>
          <p:cNvPr id="6" name="Объект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058" y="1713499"/>
            <a:ext cx="2766662" cy="368888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9" r="9444"/>
          <a:stretch/>
        </p:blipFill>
        <p:spPr>
          <a:xfrm>
            <a:off x="4211191" y="1722305"/>
            <a:ext cx="3162300" cy="36568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79"/>
          <a:stretch/>
        </p:blipFill>
        <p:spPr>
          <a:xfrm>
            <a:off x="1330871" y="1738304"/>
            <a:ext cx="2725613" cy="3667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435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922"/>
            <a:ext cx="12192000" cy="6858000"/>
          </a:xfrm>
          <a:prstGeom prst="rect">
            <a:avLst/>
          </a:prstGeom>
        </p:spPr>
      </p:pic>
      <p:sp>
        <p:nvSpPr>
          <p:cNvPr id="7" name="Заголовок 2"/>
          <p:cNvSpPr txBox="1">
            <a:spLocks/>
          </p:cNvSpPr>
          <p:nvPr/>
        </p:nvSpPr>
        <p:spPr bwMode="auto">
          <a:xfrm>
            <a:off x="0" y="96665"/>
            <a:ext cx="12192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ru-RU" sz="2800" kern="12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>
              <a:defRPr/>
            </a:pPr>
            <a:r>
              <a:rPr lang="ru-RU" sz="3600" dirty="0">
                <a:solidFill>
                  <a:sysClr val="window" lastClr="FFFFFF"/>
                </a:solidFill>
              </a:rPr>
              <a:t>Профессиональные ассоциации</a:t>
            </a:r>
          </a:p>
        </p:txBody>
      </p:sp>
      <p:grpSp>
        <p:nvGrpSpPr>
          <p:cNvPr id="10" name="Группа 9"/>
          <p:cNvGrpSpPr/>
          <p:nvPr/>
        </p:nvGrpSpPr>
        <p:grpSpPr>
          <a:xfrm>
            <a:off x="270862" y="1651554"/>
            <a:ext cx="3114928" cy="3215171"/>
            <a:chOff x="425826" y="1988840"/>
            <a:chExt cx="3637004" cy="3637005"/>
          </a:xfrm>
        </p:grpSpPr>
        <p:pic>
          <p:nvPicPr>
            <p:cNvPr id="11" name="Picture 2" descr="C:\Users\Артур\Desktop\Совет директоров 2016\Новая папка\мы сотрудничаем\новый коллаж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25826" y="1988840"/>
              <a:ext cx="3637004" cy="36370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2" descr="http://nationaldistribution.ru/wp-content/uploads/2016/10/MCA-Logo-768x1067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473"/>
            <a:stretch/>
          </p:blipFill>
          <p:spPr bwMode="auto">
            <a:xfrm>
              <a:off x="460375" y="2032270"/>
              <a:ext cx="576363" cy="612792"/>
            </a:xfrm>
            <a:prstGeom prst="roundRect">
              <a:avLst>
                <a:gd name="adj" fmla="val 22641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  <a:extLst/>
          </p:spPr>
        </p:pic>
      </p:grpSp>
      <p:grpSp>
        <p:nvGrpSpPr>
          <p:cNvPr id="13" name="Группа 12"/>
          <p:cNvGrpSpPr/>
          <p:nvPr/>
        </p:nvGrpSpPr>
        <p:grpSpPr>
          <a:xfrm>
            <a:off x="8418531" y="1689947"/>
            <a:ext cx="2952328" cy="3090543"/>
            <a:chOff x="4698484" y="2032640"/>
            <a:chExt cx="3610730" cy="3522591"/>
          </a:xfrm>
        </p:grpSpPr>
        <p:grpSp>
          <p:nvGrpSpPr>
            <p:cNvPr id="14" name="Группа 13"/>
            <p:cNvGrpSpPr/>
            <p:nvPr/>
          </p:nvGrpSpPr>
          <p:grpSpPr>
            <a:xfrm>
              <a:off x="4698484" y="2035448"/>
              <a:ext cx="3610730" cy="3519783"/>
              <a:chOff x="4698484" y="2035448"/>
              <a:chExt cx="3610730" cy="3519783"/>
            </a:xfrm>
          </p:grpSpPr>
          <p:pic>
            <p:nvPicPr>
              <p:cNvPr id="16" name="Picture 7" descr="C:\Users\Артур\Desktop\Шавырина\фото Галина Васильевна\SDC11644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contrast="28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15" r="11217" b="30679"/>
              <a:stretch/>
            </p:blipFill>
            <p:spPr bwMode="auto">
              <a:xfrm>
                <a:off x="4716016" y="2035448"/>
                <a:ext cx="3593198" cy="2324472"/>
              </a:xfrm>
              <a:prstGeom prst="roundRect">
                <a:avLst>
                  <a:gd name="adj" fmla="val 5043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/>
              <a:extLst/>
            </p:spPr>
          </p:pic>
          <p:pic>
            <p:nvPicPr>
              <p:cNvPr id="17" name="Picture 2" descr="http://www.monngon.tv/uploads/images/images/pha-che-cocktail-4.jpg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861" r="14049"/>
              <a:stretch/>
            </p:blipFill>
            <p:spPr bwMode="auto">
              <a:xfrm>
                <a:off x="4698484" y="4410329"/>
                <a:ext cx="1128295" cy="1138147"/>
              </a:xfrm>
              <a:prstGeom prst="roundRect">
                <a:avLst>
                  <a:gd name="adj" fmla="val 7243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/>
              <a:extLst/>
            </p:spPr>
          </p:pic>
          <p:pic>
            <p:nvPicPr>
              <p:cNvPr id="18" name="Picture 7" descr="C:\Users\Артур\Desktop\За техникум\240_F_55808463_ONdtmDZJkIZMnODFzJD2Jqx8oWMfrhg5.jpg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936" r="3666"/>
              <a:stretch/>
            </p:blipFill>
            <p:spPr bwMode="auto">
              <a:xfrm>
                <a:off x="5899785" y="4421872"/>
                <a:ext cx="1162779" cy="1133359"/>
              </a:xfrm>
              <a:prstGeom prst="roundRect">
                <a:avLst>
                  <a:gd name="adj" fmla="val 6577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/>
              <a:extLst/>
            </p:spPr>
          </p:pic>
          <p:pic>
            <p:nvPicPr>
              <p:cNvPr id="19" name="Picture 9" descr="https://indigonews.info/uploads/posts/2018-04/medium/15235512021share.jpg"/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569" r="14075"/>
              <a:stretch/>
            </p:blipFill>
            <p:spPr bwMode="auto">
              <a:xfrm>
                <a:off x="7134405" y="4411643"/>
                <a:ext cx="1164857" cy="1136069"/>
              </a:xfrm>
              <a:prstGeom prst="roundRect">
                <a:avLst>
                  <a:gd name="adj" fmla="val 5911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/>
              <a:extLst/>
            </p:spPr>
          </p:pic>
        </p:grpSp>
        <p:pic>
          <p:nvPicPr>
            <p:cNvPr id="15" name="Picture 5" descr="https://zigzag-agency.nethouse.ru/static/img/0000/0003/0559/30559409.7rb4u3nt02.W665.jp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00" t="6537" r="18013" b="8056"/>
            <a:stretch/>
          </p:blipFill>
          <p:spPr bwMode="auto">
            <a:xfrm>
              <a:off x="4716016" y="2032640"/>
              <a:ext cx="582313" cy="582313"/>
            </a:xfrm>
            <a:prstGeom prst="roundRect">
              <a:avLst>
                <a:gd name="adj" fmla="val 14319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  <a:extLst/>
          </p:spPr>
        </p:pic>
      </p:grpSp>
      <p:sp>
        <p:nvSpPr>
          <p:cNvPr id="20" name="Прямоугольник 19"/>
          <p:cNvSpPr/>
          <p:nvPr/>
        </p:nvSpPr>
        <p:spPr>
          <a:xfrm>
            <a:off x="300453" y="4988156"/>
            <a:ext cx="11062270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dirty="0">
                <a:solidFill>
                  <a:srgbClr val="00458E"/>
                </a:solidFill>
                <a:cs typeface="Arial" panose="020B0604020202020204" pitchFamily="34" charset="0"/>
              </a:rPr>
              <a:t>с 2007 года                                    </a:t>
            </a:r>
            <a:r>
              <a:rPr lang="ru-RU" b="1" dirty="0" smtClean="0">
                <a:solidFill>
                  <a:srgbClr val="00458E"/>
                </a:solidFill>
                <a:cs typeface="Arial" panose="020B0604020202020204" pitchFamily="34" charset="0"/>
              </a:rPr>
              <a:t>                                                                                         </a:t>
            </a:r>
            <a:r>
              <a:rPr lang="ru-RU" b="1" dirty="0">
                <a:solidFill>
                  <a:srgbClr val="00458E"/>
                </a:solidFill>
                <a:cs typeface="Arial" panose="020B0604020202020204" pitchFamily="34" charset="0"/>
              </a:rPr>
              <a:t>с  2003 года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-1647503" y="1177500"/>
            <a:ext cx="7743503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dirty="0">
                <a:solidFill>
                  <a:srgbClr val="00458E"/>
                </a:solidFill>
                <a:cs typeface="Arial" panose="020B0604020202020204" pitchFamily="34" charset="0"/>
              </a:rPr>
              <a:t>Московская Ассоциация Кулинаров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6760644" y="1177500"/>
            <a:ext cx="5280271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dirty="0">
                <a:solidFill>
                  <a:srgbClr val="00458E"/>
                </a:solidFill>
                <a:cs typeface="Arial" panose="020B0604020202020204" pitchFamily="34" charset="0"/>
              </a:rPr>
              <a:t>Барменская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b="1" dirty="0">
                <a:solidFill>
                  <a:srgbClr val="00458E"/>
                </a:solidFill>
                <a:cs typeface="Arial" panose="020B0604020202020204" pitchFamily="34" charset="0"/>
              </a:rPr>
              <a:t>Ассоциация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b="1" dirty="0">
                <a:solidFill>
                  <a:srgbClr val="00458E"/>
                </a:solidFill>
                <a:cs typeface="Arial" panose="020B0604020202020204" pitchFamily="34" charset="0"/>
              </a:rPr>
              <a:t>России</a:t>
            </a:r>
          </a:p>
        </p:txBody>
      </p:sp>
      <p:pic>
        <p:nvPicPr>
          <p:cNvPr id="23" name="Picture 3" descr="C:\Users\Артур\Desktop\Крымова\Логотип (1)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78" t="21467" r="20024" b="22634"/>
          <a:stretch/>
        </p:blipFill>
        <p:spPr bwMode="auto">
          <a:xfrm>
            <a:off x="8040501" y="5949280"/>
            <a:ext cx="995995" cy="993005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Агапова НИ\Downloads\DSC_0957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5" r="6769"/>
          <a:stretch/>
        </p:blipFill>
        <p:spPr bwMode="auto">
          <a:xfrm>
            <a:off x="3982558" y="1697070"/>
            <a:ext cx="3888561" cy="3124137"/>
          </a:xfrm>
          <a:prstGeom prst="roundRect">
            <a:avLst>
              <a:gd name="adj" fmla="val 4546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1833881" y="4988156"/>
            <a:ext cx="7566899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dirty="0">
                <a:solidFill>
                  <a:srgbClr val="00458E"/>
                </a:solidFill>
                <a:cs typeface="Arial" panose="020B0604020202020204" pitchFamily="34" charset="0"/>
              </a:rPr>
              <a:t>с </a:t>
            </a:r>
            <a:r>
              <a:rPr lang="ru-RU" b="1" dirty="0">
                <a:solidFill>
                  <a:srgbClr val="00458E"/>
                </a:solidFill>
                <a:cs typeface="Arial" panose="020B0604020202020204" pitchFamily="34" charset="0"/>
              </a:rPr>
              <a:t>2017</a:t>
            </a:r>
            <a:r>
              <a:rPr lang="ru-RU" b="1" dirty="0">
                <a:solidFill>
                  <a:srgbClr val="00458E"/>
                </a:solidFill>
                <a:cs typeface="Arial" panose="020B0604020202020204" pitchFamily="34" charset="0"/>
              </a:rPr>
              <a:t> года     </a:t>
            </a:r>
          </a:p>
        </p:txBody>
      </p:sp>
    </p:spTree>
    <p:extLst>
      <p:ext uri="{BB962C8B-B14F-4D97-AF65-F5344CB8AC3E}">
        <p14:creationId xmlns:p14="http://schemas.microsoft.com/office/powerpoint/2010/main" val="1262011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922"/>
            <a:ext cx="12192000" cy="6858000"/>
          </a:xfrm>
          <a:prstGeom prst="rect">
            <a:avLst/>
          </a:prstGeom>
        </p:spPr>
      </p:pic>
      <p:sp>
        <p:nvSpPr>
          <p:cNvPr id="7" name="Заголовок 2"/>
          <p:cNvSpPr txBox="1">
            <a:spLocks/>
          </p:cNvSpPr>
          <p:nvPr/>
        </p:nvSpPr>
        <p:spPr bwMode="auto">
          <a:xfrm>
            <a:off x="0" y="96665"/>
            <a:ext cx="12192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ru-RU" sz="2800" kern="12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>
              <a:defRPr/>
            </a:pPr>
            <a:r>
              <a:rPr lang="ru-RU" sz="3600" dirty="0">
                <a:solidFill>
                  <a:sysClr val="window" lastClr="FFFFFF"/>
                </a:solidFill>
              </a:rPr>
              <a:t>Организация производственной и преддипломной практики</a:t>
            </a:r>
          </a:p>
        </p:txBody>
      </p:sp>
      <p:pic>
        <p:nvPicPr>
          <p:cNvPr id="26" name="Picture 2" descr="C:\Users\Агапова НИ\Desktop\фото Губерн\Ком инст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209" y="3698614"/>
            <a:ext cx="3353011" cy="2241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" descr="C:\Users\Агапова НИ\Desktop\фото Губерн\ГРИНН баз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510" y="3697035"/>
            <a:ext cx="3181225" cy="2231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C:\Users\Агапова НИ\Desktop\фото Губерн\оборудование новое\DSC_019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8"/>
          <a:stretch/>
        </p:blipFill>
        <p:spPr bwMode="auto">
          <a:xfrm>
            <a:off x="2378510" y="1192215"/>
            <a:ext cx="3181225" cy="2223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Агапова НИ\Desktop\фото Губерн\оборудование новое\DSC_021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210" y="1195071"/>
            <a:ext cx="3325826" cy="2223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4840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922"/>
            <a:ext cx="12192000" cy="6858000"/>
          </a:xfrm>
          <a:prstGeom prst="rect">
            <a:avLst/>
          </a:prstGeom>
        </p:spPr>
      </p:pic>
      <p:sp>
        <p:nvSpPr>
          <p:cNvPr id="7" name="Заголовок 2"/>
          <p:cNvSpPr txBox="1">
            <a:spLocks/>
          </p:cNvSpPr>
          <p:nvPr/>
        </p:nvSpPr>
        <p:spPr bwMode="auto">
          <a:xfrm>
            <a:off x="0" y="96665"/>
            <a:ext cx="12192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ru-RU" sz="2800" kern="12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>
              <a:defRPr/>
            </a:pPr>
            <a:r>
              <a:rPr lang="ru-RU" sz="3600" dirty="0">
                <a:solidFill>
                  <a:sysClr val="window" lastClr="FFFFFF"/>
                </a:solidFill>
              </a:rPr>
              <a:t>Мастер-классы от работодателей, </a:t>
            </a:r>
          </a:p>
          <a:p>
            <a:pPr lvl="0">
              <a:defRPr/>
            </a:pPr>
            <a:r>
              <a:rPr lang="ru-RU" sz="3600" dirty="0">
                <a:solidFill>
                  <a:sysClr val="window" lastClr="FFFFFF"/>
                </a:solidFill>
              </a:rPr>
              <a:t>встречи с выпускниками</a:t>
            </a:r>
          </a:p>
        </p:txBody>
      </p:sp>
      <p:pic>
        <p:nvPicPr>
          <p:cNvPr id="8" name="Picture 2" descr="https://avatars.mds.yandex.net/get-altay/2384989/2a00000171baab0267a836111c42c25b32b9/XX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885" y="1288865"/>
            <a:ext cx="8003563" cy="4642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7837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922"/>
            <a:ext cx="12192000" cy="6858000"/>
          </a:xfrm>
          <a:prstGeom prst="rect">
            <a:avLst/>
          </a:prstGeom>
        </p:spPr>
      </p:pic>
      <p:sp>
        <p:nvSpPr>
          <p:cNvPr id="7" name="Заголовок 2"/>
          <p:cNvSpPr txBox="1">
            <a:spLocks/>
          </p:cNvSpPr>
          <p:nvPr/>
        </p:nvSpPr>
        <p:spPr bwMode="auto">
          <a:xfrm>
            <a:off x="0" y="96665"/>
            <a:ext cx="12192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ru-RU" sz="2800" kern="12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>
              <a:defRPr/>
            </a:pPr>
            <a:r>
              <a:rPr lang="ru-RU" sz="3600" dirty="0">
                <a:solidFill>
                  <a:sysClr val="window" lastClr="FFFFFF"/>
                </a:solidFill>
              </a:rPr>
              <a:t>Участие в Итоговой Государственной Аттестации</a:t>
            </a:r>
          </a:p>
        </p:txBody>
      </p:sp>
      <p:pic>
        <p:nvPicPr>
          <p:cNvPr id="5" name="Picture 2" descr="https://sun9-60.userapi.com/impg/pKr8o152kIZ1yz2xVP_wu8tat0DtpT6X5bxAWg/fgN-OvDWdF0.jpg?size=1600x900&amp;quality=96&amp;sign=298af53c8627eaa41bf88b61c0d1eb9d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992" y="3653863"/>
            <a:ext cx="4154335" cy="2336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sun9-29.userapi.com/impg/MTj6_kEQYLh7wnXu7Jqc5mTWxsNJjfD4lbP0gQ/Mw6UswfGB1Y.jpg?size=900x1600&amp;quality=96&amp;sign=ecfa9fbbbd89d1af6b08e684a62bffba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375" y="1168409"/>
            <a:ext cx="2674428" cy="475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s://sun9-2.userapi.com/impg/TL2IeR_d5tXNCNmHj5ETNaLgYVz0nTUve7ARrA/GEM2Hj5FIT8.jpg?size=1280x720&amp;quality=96&amp;sign=8e5818cc861ccfb904a7797bd1aa1935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992" y="1178076"/>
            <a:ext cx="4154336" cy="2336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7718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922"/>
            <a:ext cx="12192000" cy="6858000"/>
          </a:xfrm>
          <a:prstGeom prst="rect">
            <a:avLst/>
          </a:prstGeom>
        </p:spPr>
      </p:pic>
      <p:sp>
        <p:nvSpPr>
          <p:cNvPr id="7" name="Заголовок 2"/>
          <p:cNvSpPr txBox="1">
            <a:spLocks/>
          </p:cNvSpPr>
          <p:nvPr/>
        </p:nvSpPr>
        <p:spPr bwMode="auto">
          <a:xfrm>
            <a:off x="0" y="96665"/>
            <a:ext cx="12192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ru-RU" sz="2800" kern="12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>
              <a:defRPr/>
            </a:pPr>
            <a:r>
              <a:rPr lang="ru-RU" sz="3600" dirty="0">
                <a:solidFill>
                  <a:sysClr val="window" lastClr="FFFFFF"/>
                </a:solidFill>
              </a:rPr>
              <a:t>Социальное партнерство </a:t>
            </a:r>
          </a:p>
        </p:txBody>
      </p:sp>
      <p:pic>
        <p:nvPicPr>
          <p:cNvPr id="8" name="Объект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2" t="423" r="37596" b="-423"/>
          <a:stretch/>
        </p:blipFill>
        <p:spPr>
          <a:xfrm>
            <a:off x="1609455" y="1637514"/>
            <a:ext cx="4698459" cy="3875314"/>
          </a:xfrm>
          <a:prstGeom prst="rect">
            <a:avLst/>
          </a:prstGeom>
        </p:spPr>
      </p:pic>
      <p:pic>
        <p:nvPicPr>
          <p:cNvPr id="10" name="Picture 2" descr="https://i.ytimg.com/vi/XMjVBIyDkNk/maxresdefault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33" r="10016"/>
          <a:stretch/>
        </p:blipFill>
        <p:spPr bwMode="auto">
          <a:xfrm>
            <a:off x="6451930" y="1637514"/>
            <a:ext cx="3744416" cy="3846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6115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922"/>
            <a:ext cx="12192000" cy="6858000"/>
          </a:xfrm>
          <a:prstGeom prst="rect">
            <a:avLst/>
          </a:prstGeom>
        </p:spPr>
      </p:pic>
      <p:sp>
        <p:nvSpPr>
          <p:cNvPr id="7" name="Заголовок 2"/>
          <p:cNvSpPr txBox="1">
            <a:spLocks/>
          </p:cNvSpPr>
          <p:nvPr/>
        </p:nvSpPr>
        <p:spPr bwMode="auto">
          <a:xfrm>
            <a:off x="0" y="96665"/>
            <a:ext cx="12192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ru-RU" sz="2800" kern="12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>
              <a:defRPr/>
            </a:pPr>
            <a:r>
              <a:rPr lang="ru-RU" sz="3600" dirty="0">
                <a:solidFill>
                  <a:sysClr val="window" lastClr="FFFFFF"/>
                </a:solidFill>
              </a:rPr>
              <a:t>Опубликование вакансий </a:t>
            </a:r>
            <a:br>
              <a:rPr lang="ru-RU" sz="3600" dirty="0">
                <a:solidFill>
                  <a:sysClr val="window" lastClr="FFFFFF"/>
                </a:solidFill>
              </a:rPr>
            </a:br>
            <a:r>
              <a:rPr lang="ru-RU" sz="3600" dirty="0">
                <a:solidFill>
                  <a:sysClr val="window" lastClr="FFFFFF"/>
                </a:solidFill>
              </a:rPr>
              <a:t>и помощь в трудоустройстве</a:t>
            </a:r>
          </a:p>
        </p:txBody>
      </p:sp>
      <p:pic>
        <p:nvPicPr>
          <p:cNvPr id="6" name="Объект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898" y="1574713"/>
            <a:ext cx="5323632" cy="3964953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69" y="1574714"/>
            <a:ext cx="5286603" cy="3964953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548822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922"/>
            <a:ext cx="12192000" cy="6858000"/>
          </a:xfrm>
          <a:prstGeom prst="rect">
            <a:avLst/>
          </a:prstGeom>
        </p:spPr>
      </p:pic>
      <p:sp>
        <p:nvSpPr>
          <p:cNvPr id="7" name="Заголовок 2"/>
          <p:cNvSpPr txBox="1">
            <a:spLocks/>
          </p:cNvSpPr>
          <p:nvPr/>
        </p:nvSpPr>
        <p:spPr bwMode="auto">
          <a:xfrm>
            <a:off x="0" y="96665"/>
            <a:ext cx="12192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ru-RU" sz="2800" kern="12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>
              <a:defRPr/>
            </a:pPr>
            <a:r>
              <a:rPr lang="ru-RU" sz="3600" dirty="0">
                <a:solidFill>
                  <a:sysClr val="window" lastClr="FFFFFF"/>
                </a:solidFill>
              </a:rPr>
              <a:t>Профессионально успешный выпускник</a:t>
            </a:r>
          </a:p>
        </p:txBody>
      </p:sp>
      <p:pic>
        <p:nvPicPr>
          <p:cNvPr id="8" name="Picture 2" descr="https://sun9-76.userapi.com/impg/qATmzcALYSGd8KkHtP7yjY3YpCYM-KaQibW-JQ/-DKnOn78Mao.jpg?size=780x1040&amp;quality=96&amp;sign=ec9e5d2a69ac766683bc9faeb402c62a&amp;type=alb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3" t="446" r="6107" b="-446"/>
          <a:stretch/>
        </p:blipFill>
        <p:spPr bwMode="auto">
          <a:xfrm>
            <a:off x="1264947" y="1145905"/>
            <a:ext cx="1441839" cy="2551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s://sun9-59.userapi.com/impg/j7pedw4pobVI4pRQhnT9sLdDZZ1zrmRgAe0TsA/TO-pmi9ktfI.jpg?size=720x1280&amp;quality=96&amp;sign=2035eeafcd514cdff30bf85c15b0699a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5138" y="1133998"/>
            <a:ext cx="1441839" cy="2563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s://sun9-52.userapi.com/impg/12oAGxC3bFZqEcx0cgnnjJ7ZZnP9ab61ZaRx8g/K2MEBTM6SQo.jpg?size=720x1280&amp;quality=96&amp;sign=361daaf2027aae7271fc27c6d3a9dc0c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596" y="1143395"/>
            <a:ext cx="1428553" cy="2539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https://sun9-33.userapi.com/impg/blf4O8UQmFEmpz65jjlGysBvUcJbIRO3UvC2jw/XTdH-9EI2yg.jpg?size=720x1280&amp;quality=96&amp;sign=712ccb6fbe45537be22a1d649c51e050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947" y="3960161"/>
            <a:ext cx="1441839" cy="2563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https://sun9-25.userapi.com/impg/AIPnMalq8FkZM8Dbi8Ftq9hCAShQTHQNkc6_bw/wBR6M0gFti0.jpg?size=720x1280&amp;quality=96&amp;sign=124627c2d590d703d8606b251c512994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214" y="3959363"/>
            <a:ext cx="1443438" cy="256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https://sun9-53.userapi.com/impg/DYmFre0OcAUteDufedE4Z09KVn3NBUILVNSRRw/cQ3QsUgSh8Q.jpg?size=720x1280&amp;quality=96&amp;sign=80e2a2b5ac0cb516c8e5945d77eab8b4&amp;type=albu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596" y="3974113"/>
            <a:ext cx="1435141" cy="2551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https://sun9-31.userapi.com/impg/bCwfddXt68lmdY5F59RJWH8ELn63o7guVc3amg/gdQsE4Lc8WQ.jpg?size=1600x899&amp;quality=96&amp;sign=c5966579f0d80fe9f956071fc7997330&amp;type=albu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8498" y="1133998"/>
            <a:ext cx="2839811" cy="159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 descr="https://sun9-9.userapi.com/impg/T1pni-mcx61OlKmWCndsTt-2x_4FBHcTqQ6qhw/QByNsGtSVEA.jpg?size=1152x648&amp;quality=96&amp;sign=57a1c07aaac54b2c16f7747f2d041630&amp;type=album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578" y="3027666"/>
            <a:ext cx="2851657" cy="1604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8" descr="https://sun9-62.userapi.com/impg/tAOCDlFM8g-PpRngqW90QrOTcmLOo0j2_aSWXQ/LAxG-H7IpFw.jpg?size=1152x648&amp;quality=96&amp;sign=40b72cfb55ecad3fde81f2e3edba7140&amp;type=album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9275" y="4915224"/>
            <a:ext cx="2859034" cy="160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2670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Заголовок 1"/>
          <p:cNvSpPr txBox="1">
            <a:spLocks/>
          </p:cNvSpPr>
          <p:nvPr/>
        </p:nvSpPr>
        <p:spPr bwMode="auto">
          <a:xfrm>
            <a:off x="-931311" y="2498216"/>
            <a:ext cx="11683999" cy="110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ru-RU" sz="3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>
              <a:defRPr/>
            </a:pPr>
            <a:r>
              <a:rPr lang="ru-RU" sz="4800" b="1" dirty="0" smtClean="0"/>
              <a:t>КОМПЛЕКСНЫЙ ПОДХОД </a:t>
            </a:r>
            <a:br>
              <a:rPr lang="ru-RU" sz="4800" b="1" dirty="0" smtClean="0"/>
            </a:br>
            <a:r>
              <a:rPr lang="ru-RU" sz="4800" b="1" dirty="0" smtClean="0"/>
              <a:t>В СОДЕЙСТВИИ ТРУДОУСТРОЙСТВУ ВЫПУСКНИКОВ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Arial" pitchFamily="34" charset="0"/>
            </a:endParaRPr>
          </a:p>
        </p:txBody>
      </p:sp>
      <p:sp>
        <p:nvSpPr>
          <p:cNvPr id="20" name="Подзаголовок 2"/>
          <p:cNvSpPr txBox="1">
            <a:spLocks/>
          </p:cNvSpPr>
          <p:nvPr/>
        </p:nvSpPr>
        <p:spPr bwMode="auto">
          <a:xfrm>
            <a:off x="478465" y="5031143"/>
            <a:ext cx="7795401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lang="ru-RU" sz="24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Arial" pitchFamily="34" charset="0"/>
              </a:rPr>
              <a:t>МАКУНИНА  Галина Михайловна</a:t>
            </a: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Arial" pitchFamily="34" charset="0"/>
              </a:rPr>
              <a:t>Орловский техникум сферы услуг, директор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25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560085" y="2530877"/>
            <a:ext cx="718782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prstClr val="black">
                    <a:lumMod val="85000"/>
                    <a:lumOff val="15000"/>
                  </a:prstClr>
                </a:solidFill>
                <a:cs typeface="Arial" charset="0"/>
              </a:rPr>
              <a:t>«Профессиональное образование нужно настроить на будущее страны, на запросы людей, на запросы экономики, имея в виду перспективы её развития»</a:t>
            </a:r>
            <a:endParaRPr lang="ru-RU" b="1" dirty="0">
              <a:solidFill>
                <a:prstClr val="black">
                  <a:lumMod val="85000"/>
                  <a:lumOff val="15000"/>
                </a:prstClr>
              </a:solidFill>
              <a:cs typeface="Arial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600" b="1" dirty="0">
              <a:solidFill>
                <a:prstClr val="black">
                  <a:lumMod val="85000"/>
                  <a:lumOff val="15000"/>
                </a:prstClr>
              </a:solidFill>
              <a:cs typeface="Arial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i="1" dirty="0" smtClean="0">
                <a:solidFill>
                  <a:prstClr val="black"/>
                </a:solidFill>
                <a:cs typeface="Arial" charset="0"/>
              </a:rPr>
              <a:t>В.В. Путин</a:t>
            </a:r>
            <a:endParaRPr lang="ru-RU" i="1" dirty="0">
              <a:solidFill>
                <a:prstClr val="black"/>
              </a:solidFill>
              <a:cs typeface="Arial" charset="0"/>
            </a:endParaRPr>
          </a:p>
        </p:txBody>
      </p:sp>
      <p:pic>
        <p:nvPicPr>
          <p:cNvPr id="11" name="Picture 2" descr="https://priazovstep.ru/wp-content/uploads/2020/12/8967_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2" r="3468"/>
          <a:stretch/>
        </p:blipFill>
        <p:spPr bwMode="auto">
          <a:xfrm>
            <a:off x="179572" y="1773318"/>
            <a:ext cx="4267395" cy="3238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8508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Заголовок 2"/>
          <p:cNvSpPr txBox="1">
            <a:spLocks/>
          </p:cNvSpPr>
          <p:nvPr/>
        </p:nvSpPr>
        <p:spPr bwMode="auto">
          <a:xfrm>
            <a:off x="0" y="96665"/>
            <a:ext cx="12192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ru-RU" sz="2800" kern="12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Arial" pitchFamily="34" charset="0"/>
              </a:rPr>
              <a:t>ПРОФИЛЬНОЕ ОБРАЗОВАТЕЛЬНОЕ УЧРЕЖДЕНИЕ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3" t="26333" r="13462"/>
          <a:stretch/>
        </p:blipFill>
        <p:spPr bwMode="auto">
          <a:xfrm>
            <a:off x="1981200" y="1263756"/>
            <a:ext cx="8246533" cy="4694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318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Заголовок 2"/>
          <p:cNvSpPr txBox="1">
            <a:spLocks/>
          </p:cNvSpPr>
          <p:nvPr/>
        </p:nvSpPr>
        <p:spPr bwMode="auto">
          <a:xfrm>
            <a:off x="1520888" y="96665"/>
            <a:ext cx="869632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ru-RU" sz="2800" kern="12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Arial" pitchFamily="34" charset="0"/>
              </a:rPr>
              <a:t>Преимущества: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Arial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834" b="30689"/>
          <a:stretch/>
        </p:blipFill>
        <p:spPr>
          <a:xfrm>
            <a:off x="490538" y="1249245"/>
            <a:ext cx="10936227" cy="4694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549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Заголовок 2"/>
          <p:cNvSpPr txBox="1">
            <a:spLocks/>
          </p:cNvSpPr>
          <p:nvPr/>
        </p:nvSpPr>
        <p:spPr bwMode="auto">
          <a:xfrm>
            <a:off x="1520888" y="96665"/>
            <a:ext cx="869632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ru-RU" sz="2800" kern="12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Arial" pitchFamily="34" charset="0"/>
              </a:rPr>
              <a:t>Качество подготовки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Arial" pitchFamily="34" charset="0"/>
            </a:endParaRPr>
          </a:p>
        </p:txBody>
      </p:sp>
      <p:sp>
        <p:nvSpPr>
          <p:cNvPr id="14" name="Объект 2"/>
          <p:cNvSpPr txBox="1">
            <a:spLocks/>
          </p:cNvSpPr>
          <p:nvPr/>
        </p:nvSpPr>
        <p:spPr bwMode="auto">
          <a:xfrm>
            <a:off x="3646070" y="2495071"/>
            <a:ext cx="7344502" cy="73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marL="0" indent="0" algn="r">
              <a:spcBef>
                <a:spcPct val="20000"/>
              </a:spcBef>
              <a:buFont typeface="Arial" charset="0"/>
              <a:buNone/>
              <a:defRPr sz="1500" b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defRPr>
            </a:lvl1pPr>
            <a:lvl2pPr indent="0" algn="ctr">
              <a:spcBef>
                <a:spcPct val="20000"/>
              </a:spcBef>
              <a:buFont typeface="Arial" charset="0"/>
              <a:buNone/>
              <a:defRPr sz="28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2pPr>
            <a:lvl3pPr indent="0" algn="ctr">
              <a:spcBef>
                <a:spcPct val="20000"/>
              </a:spcBef>
              <a:buFont typeface="Arial" charset="0"/>
              <a:buNone/>
              <a:defRPr sz="2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3pPr>
            <a:lvl4pPr indent="0" algn="ctr">
              <a:spcBef>
                <a:spcPct val="20000"/>
              </a:spcBef>
              <a:buFont typeface="Arial" charset="0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4pPr>
            <a:lvl5pPr indent="0" algn="ctr">
              <a:spcBef>
                <a:spcPct val="20000"/>
              </a:spcBef>
              <a:buFont typeface="Arial" charset="0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5pPr>
            <a:lvl6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6pPr>
            <a:lvl7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7pPr>
            <a:lvl8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8pPr>
            <a:lvl9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9pPr>
          </a:lstStyle>
          <a:p>
            <a:pPr lvl="0" algn="l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800" kern="0" dirty="0">
                <a:solidFill>
                  <a:srgbClr val="00458E"/>
                </a:solidFill>
              </a:rPr>
              <a:t>Васькина Анастасия, </a:t>
            </a:r>
          </a:p>
          <a:p>
            <a:pPr lvl="0" algn="l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800" b="0" kern="0" dirty="0">
                <a:solidFill>
                  <a:prstClr val="black"/>
                </a:solidFill>
              </a:rPr>
              <a:t>в 2021 году в компетенции «Ресторанный сервис» отобрана по результатам конкурса </a:t>
            </a:r>
            <a:r>
              <a:rPr lang="ru-RU" sz="1800" b="0" kern="0" dirty="0" err="1">
                <a:solidFill>
                  <a:prstClr val="black"/>
                </a:solidFill>
              </a:rPr>
              <a:t>WorldSkills</a:t>
            </a:r>
            <a:r>
              <a:rPr lang="ru-RU" sz="1800" b="0" kern="0" dirty="0">
                <a:solidFill>
                  <a:prstClr val="black"/>
                </a:solidFill>
              </a:rPr>
              <a:t> для подготовки в Мировом </a:t>
            </a:r>
            <a:r>
              <a:rPr lang="ru-RU" sz="1800" b="0" kern="0" dirty="0" smtClean="0">
                <a:solidFill>
                  <a:prstClr val="black"/>
                </a:solidFill>
              </a:rPr>
              <a:t>чемпионате.</a:t>
            </a:r>
            <a:endParaRPr lang="ru-RU" sz="1800" b="0" kern="0" dirty="0">
              <a:solidFill>
                <a:prstClr val="black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19" t="10497" r="35812" b="11356"/>
          <a:stretch/>
        </p:blipFill>
        <p:spPr bwMode="auto">
          <a:xfrm>
            <a:off x="674853" y="1303869"/>
            <a:ext cx="2417386" cy="4579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9856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330" y="0"/>
            <a:ext cx="12192000" cy="6858000"/>
          </a:xfrm>
          <a:prstGeom prst="rect">
            <a:avLst/>
          </a:prstGeom>
        </p:spPr>
      </p:pic>
      <p:sp>
        <p:nvSpPr>
          <p:cNvPr id="7" name="Заголовок 2"/>
          <p:cNvSpPr txBox="1">
            <a:spLocks/>
          </p:cNvSpPr>
          <p:nvPr/>
        </p:nvSpPr>
        <p:spPr bwMode="auto">
          <a:xfrm>
            <a:off x="1520888" y="96665"/>
            <a:ext cx="869632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ru-RU" sz="2800" kern="12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Arial" pitchFamily="34" charset="0"/>
              </a:rPr>
              <a:t>Развитие сферы услуг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Arial" pitchFamily="34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1919867" y="1194564"/>
            <a:ext cx="2171734" cy="1613257"/>
            <a:chOff x="989058" y="343862"/>
            <a:chExt cx="2171734" cy="1613257"/>
          </a:xfrm>
        </p:grpSpPr>
        <p:pic>
          <p:nvPicPr>
            <p:cNvPr id="12" name="Picture 2" descr="http://www.yuterra.ru/upload/iblock/357/alim0903caspaxemnewo800ehs600cmk2qrj1bqy100mbspa.jpg"/>
            <p:cNvPicPr>
              <a:picLocks noChangeAspect="1" noChangeArrowheads="1"/>
            </p:cNvPicPr>
            <p:nvPr/>
          </p:nvPicPr>
          <p:blipFill rotWithShape="1">
            <a:blip r:embed="rId3"/>
            <a:srcRect l="5185" t="14616" r="16638" b="27551"/>
            <a:stretch/>
          </p:blipFill>
          <p:spPr bwMode="auto">
            <a:xfrm>
              <a:off x="989058" y="343862"/>
              <a:ext cx="2171733" cy="16132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Прямоугольник 3"/>
            <p:cNvSpPr>
              <a:spLocks noChangeArrowheads="1"/>
            </p:cNvSpPr>
            <p:nvPr/>
          </p:nvSpPr>
          <p:spPr bwMode="auto">
            <a:xfrm>
              <a:off x="994696" y="1647722"/>
              <a:ext cx="2166096" cy="307777"/>
            </a:xfrm>
            <a:prstGeom prst="rect">
              <a:avLst/>
            </a:prstGeom>
            <a:solidFill>
              <a:srgbClr val="0070C0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0" rIns="0">
              <a:spAutoFit/>
            </a:bodyPr>
            <a:lstStyle/>
            <a:p>
              <a:pPr algn="ctr"/>
              <a:r>
                <a:rPr lang="ru-RU" sz="1400" b="1" dirty="0" err="1">
                  <a:solidFill>
                    <a:schemeClr val="bg1"/>
                  </a:solidFill>
                </a:rPr>
                <a:t>Мегакомплекс</a:t>
              </a:r>
              <a:r>
                <a:rPr lang="ru-RU" sz="1400" b="1" dirty="0">
                  <a:solidFill>
                    <a:schemeClr val="bg1"/>
                  </a:solidFill>
                </a:rPr>
                <a:t> ГРИНН</a:t>
              </a: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4678269" y="1186794"/>
            <a:ext cx="2171733" cy="1637932"/>
            <a:chOff x="3983140" y="465138"/>
            <a:chExt cx="2171733" cy="1637932"/>
          </a:xfrm>
        </p:grpSpPr>
        <p:pic>
          <p:nvPicPr>
            <p:cNvPr id="19" name="Picture 6" descr="http://elf-schit.ru/assets/images/partners/10.jpg"/>
            <p:cNvPicPr>
              <a:picLocks noChangeAspect="1" noChangeArrowheads="1"/>
            </p:cNvPicPr>
            <p:nvPr/>
          </p:nvPicPr>
          <p:blipFill rotWithShape="1">
            <a:blip r:embed="rId4"/>
            <a:srcRect l="8420" t="6437" r="8420" b="2657"/>
            <a:stretch/>
          </p:blipFill>
          <p:spPr bwMode="auto">
            <a:xfrm>
              <a:off x="3983140" y="465138"/>
              <a:ext cx="2171733" cy="1628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Прямоугольник 5"/>
            <p:cNvSpPr>
              <a:spLocks noChangeArrowheads="1"/>
            </p:cNvSpPr>
            <p:nvPr/>
          </p:nvSpPr>
          <p:spPr bwMode="auto">
            <a:xfrm>
              <a:off x="3983140" y="1795293"/>
              <a:ext cx="2171733" cy="307777"/>
            </a:xfrm>
            <a:prstGeom prst="rect">
              <a:avLst/>
            </a:prstGeom>
            <a:solidFill>
              <a:srgbClr val="0070C0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36000" rIns="36000">
              <a:spAutoFit/>
            </a:bodyPr>
            <a:lstStyle/>
            <a:p>
              <a:pPr algn="ctr"/>
              <a:r>
                <a:rPr lang="ru-RU" sz="1400" b="1" dirty="0">
                  <a:solidFill>
                    <a:schemeClr val="bg1"/>
                  </a:solidFill>
                </a:rPr>
                <a:t>Гипермаркет «</a:t>
              </a:r>
              <a:r>
                <a:rPr lang="ru-RU" sz="1400" b="1" dirty="0" smtClean="0">
                  <a:solidFill>
                    <a:schemeClr val="bg1"/>
                  </a:solidFill>
                </a:rPr>
                <a:t>Линия 1»</a:t>
              </a:r>
              <a:endParaRPr lang="ru-RU" sz="1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1919866" y="2889652"/>
            <a:ext cx="2171734" cy="1600962"/>
            <a:chOff x="611591" y="2475738"/>
            <a:chExt cx="2171734" cy="1600962"/>
          </a:xfrm>
        </p:grpSpPr>
        <p:pic>
          <p:nvPicPr>
            <p:cNvPr id="22" name="Picture 8" descr="http://photos.wikimapia.org/p/00/03/10/25/55_big.jpg"/>
            <p:cNvPicPr>
              <a:picLocks noChangeAspect="1" noChangeArrowheads="1"/>
            </p:cNvPicPr>
            <p:nvPr/>
          </p:nvPicPr>
          <p:blipFill rotWithShape="1">
            <a:blip r:embed="rId5"/>
            <a:srcRect l="13371" r="13746" b="8936"/>
            <a:stretch/>
          </p:blipFill>
          <p:spPr bwMode="auto">
            <a:xfrm>
              <a:off x="611591" y="2475738"/>
              <a:ext cx="2171734" cy="1600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Прямоугольник 6"/>
            <p:cNvSpPr>
              <a:spLocks noChangeArrowheads="1"/>
            </p:cNvSpPr>
            <p:nvPr/>
          </p:nvSpPr>
          <p:spPr bwMode="auto">
            <a:xfrm>
              <a:off x="612775" y="3742095"/>
              <a:ext cx="2170550" cy="307777"/>
            </a:xfrm>
            <a:prstGeom prst="rect">
              <a:avLst/>
            </a:prstGeom>
            <a:solidFill>
              <a:srgbClr val="0070C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400" b="1" dirty="0">
                  <a:solidFill>
                    <a:schemeClr val="bg1"/>
                  </a:solidFill>
                </a:rPr>
                <a:t>ТЦ «Галерея» </a:t>
              </a: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1919866" y="4596024"/>
            <a:ext cx="2171736" cy="1600962"/>
            <a:chOff x="996182" y="4592662"/>
            <a:chExt cx="2171736" cy="1600962"/>
          </a:xfrm>
        </p:grpSpPr>
        <p:pic>
          <p:nvPicPr>
            <p:cNvPr id="25" name="Picture 4" descr="http://workpub.org/wp-content/uploads/2015/11/22b0ea50b7_1000.jpg"/>
            <p:cNvPicPr>
              <a:picLocks noChangeAspect="1" noChangeArrowheads="1"/>
            </p:cNvPicPr>
            <p:nvPr/>
          </p:nvPicPr>
          <p:blipFill rotWithShape="1">
            <a:blip r:embed="rId6"/>
            <a:srcRect l="24317" t="14792" r="25157" b="13246"/>
            <a:stretch/>
          </p:blipFill>
          <p:spPr bwMode="auto">
            <a:xfrm>
              <a:off x="996183" y="4592662"/>
              <a:ext cx="2171735" cy="1600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" name="Прямоугольник 10"/>
            <p:cNvSpPr>
              <a:spLocks noChangeArrowheads="1"/>
            </p:cNvSpPr>
            <p:nvPr/>
          </p:nvSpPr>
          <p:spPr bwMode="auto">
            <a:xfrm>
              <a:off x="996182" y="5868147"/>
              <a:ext cx="2171735" cy="307777"/>
            </a:xfrm>
            <a:prstGeom prst="rect">
              <a:avLst/>
            </a:prstGeom>
            <a:solidFill>
              <a:srgbClr val="0070C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400" b="1" dirty="0" smtClean="0">
                  <a:solidFill>
                    <a:schemeClr val="bg1"/>
                  </a:solidFill>
                </a:rPr>
                <a:t>Магазин «Пятёрочка</a:t>
              </a:r>
              <a:r>
                <a:rPr lang="ru-RU" sz="1400" b="1" dirty="0">
                  <a:solidFill>
                    <a:schemeClr val="bg1"/>
                  </a:solidFill>
                </a:rPr>
                <a:t>»</a:t>
              </a:r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7459465" y="4673604"/>
            <a:ext cx="2177585" cy="1470449"/>
            <a:chOff x="6454261" y="4849648"/>
            <a:chExt cx="2177585" cy="1470449"/>
          </a:xfrm>
        </p:grpSpPr>
        <p:pic>
          <p:nvPicPr>
            <p:cNvPr id="28" name="Рисунок 1"/>
            <p:cNvPicPr>
              <a:picLocks noChangeAspect="1"/>
            </p:cNvPicPr>
            <p:nvPr/>
          </p:nvPicPr>
          <p:blipFill rotWithShape="1">
            <a:blip r:embed="rId7"/>
            <a:srcRect l="6300" t="9033" r="3919"/>
            <a:stretch/>
          </p:blipFill>
          <p:spPr bwMode="auto">
            <a:xfrm>
              <a:off x="6460113" y="4849648"/>
              <a:ext cx="2171733" cy="14700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" name="Прямоугольник 11"/>
            <p:cNvSpPr>
              <a:spLocks noChangeArrowheads="1"/>
            </p:cNvSpPr>
            <p:nvPr/>
          </p:nvSpPr>
          <p:spPr bwMode="auto">
            <a:xfrm>
              <a:off x="6454261" y="6043098"/>
              <a:ext cx="2171733" cy="276999"/>
            </a:xfrm>
            <a:prstGeom prst="rect">
              <a:avLst/>
            </a:prstGeom>
            <a:solidFill>
              <a:srgbClr val="0070C0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36000" rIns="36000">
              <a:spAutoFit/>
            </a:bodyPr>
            <a:lstStyle/>
            <a:p>
              <a:pPr algn="ctr"/>
              <a:r>
                <a:rPr lang="ru-RU" sz="1200" b="1" dirty="0">
                  <a:solidFill>
                    <a:schemeClr val="bg1"/>
                  </a:solidFill>
                </a:rPr>
                <a:t>ресторан «Вишневый сад» </a:t>
              </a:r>
            </a:p>
          </p:txBody>
        </p:sp>
      </p:grpSp>
      <p:grpSp>
        <p:nvGrpSpPr>
          <p:cNvPr id="30" name="Группа 29"/>
          <p:cNvGrpSpPr/>
          <p:nvPr/>
        </p:nvGrpSpPr>
        <p:grpSpPr>
          <a:xfrm>
            <a:off x="4678266" y="4592202"/>
            <a:ext cx="2171735" cy="1616547"/>
            <a:chOff x="3924993" y="4598094"/>
            <a:chExt cx="2171735" cy="1616547"/>
          </a:xfrm>
        </p:grpSpPr>
        <p:pic>
          <p:nvPicPr>
            <p:cNvPr id="31" name="Picture 4" descr="C:\Users\Артур\Desktop\За техникум\kakhovka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86" r="7110"/>
            <a:stretch/>
          </p:blipFill>
          <p:spPr bwMode="auto">
            <a:xfrm>
              <a:off x="3924993" y="4598094"/>
              <a:ext cx="2171735" cy="1608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Прямоугольник 11"/>
            <p:cNvSpPr>
              <a:spLocks noChangeArrowheads="1"/>
            </p:cNvSpPr>
            <p:nvPr/>
          </p:nvSpPr>
          <p:spPr bwMode="auto">
            <a:xfrm>
              <a:off x="3924993" y="5906864"/>
              <a:ext cx="2171735" cy="307777"/>
            </a:xfrm>
            <a:prstGeom prst="rect">
              <a:avLst/>
            </a:prstGeom>
            <a:solidFill>
              <a:srgbClr val="0070C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400" b="1" dirty="0" err="1">
                  <a:solidFill>
                    <a:schemeClr val="bg1"/>
                  </a:solidFill>
                </a:rPr>
                <a:t>Гастропаб</a:t>
              </a:r>
              <a:r>
                <a:rPr lang="ru-RU" sz="1400" b="1" dirty="0">
                  <a:solidFill>
                    <a:schemeClr val="bg1"/>
                  </a:solidFill>
                </a:rPr>
                <a:t> «Каховка» </a:t>
              </a:r>
            </a:p>
          </p:txBody>
        </p:sp>
      </p:grpSp>
      <p:grpSp>
        <p:nvGrpSpPr>
          <p:cNvPr id="33" name="Группа 32"/>
          <p:cNvGrpSpPr/>
          <p:nvPr/>
        </p:nvGrpSpPr>
        <p:grpSpPr>
          <a:xfrm>
            <a:off x="7459465" y="2942763"/>
            <a:ext cx="2171733" cy="1640755"/>
            <a:chOff x="6732240" y="2652341"/>
            <a:chExt cx="2171733" cy="1640755"/>
          </a:xfrm>
        </p:grpSpPr>
        <p:pic>
          <p:nvPicPr>
            <p:cNvPr id="34" name="Picture 2" descr="C:\Users\Артур\Desktop\За техникум\мистер мит.jpe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03" r="4705" b="202"/>
            <a:stretch/>
          </p:blipFill>
          <p:spPr bwMode="auto">
            <a:xfrm>
              <a:off x="6732240" y="2652341"/>
              <a:ext cx="2171733" cy="16287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Прямоугольник 11"/>
            <p:cNvSpPr>
              <a:spLocks noChangeArrowheads="1"/>
            </p:cNvSpPr>
            <p:nvPr/>
          </p:nvSpPr>
          <p:spPr bwMode="auto">
            <a:xfrm>
              <a:off x="6732240" y="3985319"/>
              <a:ext cx="2171733" cy="307777"/>
            </a:xfrm>
            <a:prstGeom prst="rect">
              <a:avLst/>
            </a:prstGeom>
            <a:solidFill>
              <a:srgbClr val="0070C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400" b="1" dirty="0">
                  <a:solidFill>
                    <a:schemeClr val="bg1"/>
                  </a:solidFill>
                </a:rPr>
                <a:t>Кафе «Мистер </a:t>
              </a:r>
              <a:r>
                <a:rPr lang="ru-RU" sz="1400" b="1" dirty="0" err="1">
                  <a:solidFill>
                    <a:schemeClr val="bg1"/>
                  </a:solidFill>
                </a:rPr>
                <a:t>Мит</a:t>
              </a:r>
              <a:r>
                <a:rPr lang="ru-RU" sz="1400" b="1" dirty="0">
                  <a:solidFill>
                    <a:schemeClr val="bg1"/>
                  </a:solidFill>
                </a:rPr>
                <a:t>»</a:t>
              </a:r>
            </a:p>
          </p:txBody>
        </p:sp>
      </p:grpSp>
      <p:grpSp>
        <p:nvGrpSpPr>
          <p:cNvPr id="36" name="Группа 35"/>
          <p:cNvGrpSpPr/>
          <p:nvPr/>
        </p:nvGrpSpPr>
        <p:grpSpPr>
          <a:xfrm>
            <a:off x="7459465" y="1192837"/>
            <a:ext cx="2171733" cy="1628800"/>
            <a:chOff x="6606661" y="544488"/>
            <a:chExt cx="2171733" cy="1628800"/>
          </a:xfrm>
        </p:grpSpPr>
        <p:pic>
          <p:nvPicPr>
            <p:cNvPr id="37" name="Picture 13" descr="C:\Users\Артур\Desktop\31583181_tE3NgmoQk_Z4DhO2UTlC4e70ngb86UcehezByrsnJP0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6661" y="544488"/>
              <a:ext cx="2171733" cy="16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Прямоугольник 11"/>
            <p:cNvSpPr>
              <a:spLocks noChangeArrowheads="1"/>
            </p:cNvSpPr>
            <p:nvPr/>
          </p:nvSpPr>
          <p:spPr bwMode="auto">
            <a:xfrm>
              <a:off x="6606661" y="1834734"/>
              <a:ext cx="2171733" cy="307777"/>
            </a:xfrm>
            <a:prstGeom prst="rect">
              <a:avLst/>
            </a:prstGeom>
            <a:solidFill>
              <a:srgbClr val="0070C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400" b="1" dirty="0">
                  <a:solidFill>
                    <a:schemeClr val="bg1"/>
                  </a:solidFill>
                </a:rPr>
                <a:t>Кафе «Честер Паб»</a:t>
              </a:r>
            </a:p>
          </p:txBody>
        </p:sp>
      </p:grpSp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11"/>
          <a:srcRect l="3851" b="6083"/>
          <a:stretch/>
        </p:blipFill>
        <p:spPr>
          <a:xfrm>
            <a:off x="4678268" y="2907876"/>
            <a:ext cx="2171733" cy="1582738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253009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Заголовок 2"/>
          <p:cNvSpPr txBox="1">
            <a:spLocks/>
          </p:cNvSpPr>
          <p:nvPr/>
        </p:nvSpPr>
        <p:spPr bwMode="auto">
          <a:xfrm>
            <a:off x="1520888" y="96665"/>
            <a:ext cx="869632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ru-RU" sz="2800" kern="12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Arial" pitchFamily="34" charset="0"/>
              </a:rPr>
              <a:t>Орловский техникум сферы услуг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Arial" pitchFamily="34" charset="0"/>
            </a:endParaRPr>
          </a:p>
        </p:txBody>
      </p:sp>
      <p:sp>
        <p:nvSpPr>
          <p:cNvPr id="14" name="Объект 2"/>
          <p:cNvSpPr txBox="1">
            <a:spLocks/>
          </p:cNvSpPr>
          <p:nvPr/>
        </p:nvSpPr>
        <p:spPr bwMode="auto">
          <a:xfrm>
            <a:off x="4425003" y="1297847"/>
            <a:ext cx="7344502" cy="3358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marL="0" indent="0" algn="r">
              <a:spcBef>
                <a:spcPct val="20000"/>
              </a:spcBef>
              <a:buFont typeface="Arial" charset="0"/>
              <a:buNone/>
              <a:defRPr sz="1500" b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defRPr>
            </a:lvl1pPr>
            <a:lvl2pPr indent="0" algn="ctr">
              <a:spcBef>
                <a:spcPct val="20000"/>
              </a:spcBef>
              <a:buFont typeface="Arial" charset="0"/>
              <a:buNone/>
              <a:defRPr sz="28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2pPr>
            <a:lvl3pPr indent="0" algn="ctr">
              <a:spcBef>
                <a:spcPct val="20000"/>
              </a:spcBef>
              <a:buFont typeface="Arial" charset="0"/>
              <a:buNone/>
              <a:defRPr sz="2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3pPr>
            <a:lvl4pPr indent="0" algn="ctr">
              <a:spcBef>
                <a:spcPct val="20000"/>
              </a:spcBef>
              <a:buFont typeface="Arial" charset="0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4pPr>
            <a:lvl5pPr indent="0" algn="ctr">
              <a:spcBef>
                <a:spcPct val="20000"/>
              </a:spcBef>
              <a:buFont typeface="Arial" charset="0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5pPr>
            <a:lvl6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6pPr>
            <a:lvl7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7pPr>
            <a:lvl8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8pPr>
            <a:lvl9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9pPr>
          </a:lstStyle>
          <a:p>
            <a:pPr lvl="0" algn="l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800" kern="0" dirty="0" smtClean="0">
                <a:solidFill>
                  <a:srgbClr val="00458E"/>
                </a:solidFill>
              </a:rPr>
              <a:t>ВОСТРЕБОВАННЫЕ СПЕЦИАЛЬНОСТИ  И </a:t>
            </a:r>
            <a:r>
              <a:rPr lang="ru-RU" sz="1800" kern="0" dirty="0">
                <a:solidFill>
                  <a:srgbClr val="00458E"/>
                </a:solidFill>
              </a:rPr>
              <a:t>ПРОФЕССИИ</a:t>
            </a:r>
          </a:p>
          <a:p>
            <a:pPr marL="285750" lvl="0" indent="-285750" algn="l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ru-RU" sz="1800" b="0" kern="0" dirty="0" smtClean="0">
                <a:solidFill>
                  <a:prstClr val="black"/>
                </a:solidFill>
              </a:rPr>
              <a:t>Технология </a:t>
            </a:r>
            <a:r>
              <a:rPr lang="ru-RU" sz="1800" b="0" kern="0" dirty="0">
                <a:solidFill>
                  <a:prstClr val="black"/>
                </a:solidFill>
              </a:rPr>
              <a:t>продукции </a:t>
            </a:r>
            <a:r>
              <a:rPr lang="ru-RU" sz="1800" b="0" kern="0" dirty="0" smtClean="0">
                <a:solidFill>
                  <a:prstClr val="black"/>
                </a:solidFill>
              </a:rPr>
              <a:t> </a:t>
            </a:r>
            <a:r>
              <a:rPr lang="ru-RU" sz="1800" b="0" kern="0" dirty="0">
                <a:solidFill>
                  <a:prstClr val="black"/>
                </a:solidFill>
              </a:rPr>
              <a:t>общественного питания</a:t>
            </a:r>
          </a:p>
          <a:p>
            <a:pPr marL="285750" lvl="0" indent="-285750" algn="l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ru-RU" sz="1800" b="0" kern="0" dirty="0" smtClean="0">
                <a:solidFill>
                  <a:prstClr val="black"/>
                </a:solidFill>
              </a:rPr>
              <a:t>Организация </a:t>
            </a:r>
            <a:r>
              <a:rPr lang="ru-RU" sz="1800" b="0" kern="0" dirty="0">
                <a:solidFill>
                  <a:prstClr val="black"/>
                </a:solidFill>
              </a:rPr>
              <a:t>обслуживания </a:t>
            </a:r>
            <a:r>
              <a:rPr lang="ru-RU" sz="1800" b="0" kern="0" dirty="0" smtClean="0">
                <a:solidFill>
                  <a:prstClr val="black"/>
                </a:solidFill>
              </a:rPr>
              <a:t> </a:t>
            </a:r>
            <a:r>
              <a:rPr lang="ru-RU" sz="1800" b="0" kern="0" dirty="0">
                <a:solidFill>
                  <a:prstClr val="black"/>
                </a:solidFill>
              </a:rPr>
              <a:t>в общественном питании</a:t>
            </a:r>
          </a:p>
          <a:p>
            <a:pPr marL="285750" lvl="0" indent="-285750" algn="l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ru-RU" sz="1800" b="0" kern="0" dirty="0" smtClean="0">
                <a:solidFill>
                  <a:prstClr val="black"/>
                </a:solidFill>
              </a:rPr>
              <a:t>Документационное </a:t>
            </a:r>
            <a:r>
              <a:rPr lang="ru-RU" sz="1800" b="0" kern="0" dirty="0">
                <a:solidFill>
                  <a:prstClr val="black"/>
                </a:solidFill>
              </a:rPr>
              <a:t>обеспечение управления  и архивоведение</a:t>
            </a:r>
          </a:p>
          <a:p>
            <a:pPr marL="285750" lvl="0" indent="-285750" algn="l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ru-RU" sz="1800" b="0" kern="0" dirty="0" smtClean="0">
                <a:solidFill>
                  <a:prstClr val="black"/>
                </a:solidFill>
              </a:rPr>
              <a:t>Товароведение </a:t>
            </a:r>
            <a:r>
              <a:rPr lang="ru-RU" sz="1800" b="0" kern="0" dirty="0">
                <a:solidFill>
                  <a:prstClr val="black"/>
                </a:solidFill>
              </a:rPr>
              <a:t>и экспертиза качества потребительских товаров</a:t>
            </a:r>
          </a:p>
          <a:p>
            <a:pPr marL="285750" lvl="0" indent="-285750" algn="l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ru-RU" sz="1800" b="0" kern="0" dirty="0" smtClean="0">
                <a:solidFill>
                  <a:prstClr val="black"/>
                </a:solidFill>
              </a:rPr>
              <a:t>Парикмахерское </a:t>
            </a:r>
            <a:r>
              <a:rPr lang="ru-RU" sz="1800" b="0" kern="0" dirty="0">
                <a:solidFill>
                  <a:prstClr val="black"/>
                </a:solidFill>
              </a:rPr>
              <a:t>искусство</a:t>
            </a:r>
          </a:p>
        </p:txBody>
      </p:sp>
      <p:sp>
        <p:nvSpPr>
          <p:cNvPr id="17" name="Объект 2"/>
          <p:cNvSpPr txBox="1">
            <a:spLocks/>
          </p:cNvSpPr>
          <p:nvPr/>
        </p:nvSpPr>
        <p:spPr bwMode="auto">
          <a:xfrm>
            <a:off x="4425003" y="3079459"/>
            <a:ext cx="7344502" cy="1882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marL="0" indent="0" algn="r">
              <a:spcBef>
                <a:spcPct val="20000"/>
              </a:spcBef>
              <a:buFont typeface="Arial" charset="0"/>
              <a:buNone/>
              <a:defRPr sz="1500" b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defRPr>
            </a:lvl1pPr>
            <a:lvl2pPr indent="0" algn="ctr">
              <a:spcBef>
                <a:spcPct val="20000"/>
              </a:spcBef>
              <a:buFont typeface="Arial" charset="0"/>
              <a:buNone/>
              <a:defRPr sz="28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2pPr>
            <a:lvl3pPr indent="0" algn="ctr">
              <a:spcBef>
                <a:spcPct val="20000"/>
              </a:spcBef>
              <a:buFont typeface="Arial" charset="0"/>
              <a:buNone/>
              <a:defRPr sz="2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3pPr>
            <a:lvl4pPr indent="0" algn="ctr">
              <a:spcBef>
                <a:spcPct val="20000"/>
              </a:spcBef>
              <a:buFont typeface="Arial" charset="0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4pPr>
            <a:lvl5pPr indent="0" algn="ctr">
              <a:spcBef>
                <a:spcPct val="20000"/>
              </a:spcBef>
              <a:buFont typeface="Arial" charset="0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5pPr>
            <a:lvl6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6pPr>
            <a:lvl7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7pPr>
            <a:lvl8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8pPr>
            <a:lvl9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9pPr>
          </a:lstStyle>
          <a:p>
            <a:pPr lvl="0" algn="l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800" kern="0" dirty="0">
                <a:solidFill>
                  <a:srgbClr val="00458E"/>
                </a:solidFill>
              </a:rPr>
              <a:t>ФГОС </a:t>
            </a:r>
            <a:r>
              <a:rPr lang="ru-RU" sz="1800" kern="0" dirty="0" smtClean="0">
                <a:solidFill>
                  <a:srgbClr val="00458E"/>
                </a:solidFill>
              </a:rPr>
              <a:t>ТОП-50</a:t>
            </a:r>
            <a:endParaRPr lang="ru-RU" sz="1800" kern="0" dirty="0">
              <a:solidFill>
                <a:srgbClr val="00458E"/>
              </a:solidFill>
            </a:endParaRPr>
          </a:p>
          <a:p>
            <a:pPr marL="285750" lvl="0" indent="-285750" algn="l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ru-RU" sz="1800" b="0" kern="0" dirty="0">
                <a:solidFill>
                  <a:prstClr val="black"/>
                </a:solidFill>
              </a:rPr>
              <a:t>Поварское и кондитерское дело</a:t>
            </a:r>
          </a:p>
          <a:p>
            <a:pPr marL="285750" lvl="0" indent="-285750" algn="l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ru-RU" sz="1800" b="0" kern="0" dirty="0" smtClean="0">
                <a:solidFill>
                  <a:prstClr val="black"/>
                </a:solidFill>
              </a:rPr>
              <a:t>Технология </a:t>
            </a:r>
            <a:r>
              <a:rPr lang="ru-RU" sz="1800" b="0" kern="0" dirty="0">
                <a:solidFill>
                  <a:prstClr val="black"/>
                </a:solidFill>
              </a:rPr>
              <a:t>парикмахерского искусства</a:t>
            </a:r>
          </a:p>
          <a:p>
            <a:pPr marL="285750" lvl="0" indent="-285750" algn="l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ru-RU" sz="1800" b="0" kern="0" dirty="0" smtClean="0">
                <a:solidFill>
                  <a:prstClr val="black"/>
                </a:solidFill>
              </a:rPr>
              <a:t>Повар, кондитер</a:t>
            </a:r>
            <a:endParaRPr lang="ru-RU" sz="1800" b="0" kern="0" dirty="0">
              <a:solidFill>
                <a:prstClr val="black"/>
              </a:solidFill>
            </a:endParaRPr>
          </a:p>
        </p:txBody>
      </p:sp>
      <p:pic>
        <p:nvPicPr>
          <p:cNvPr id="11" name="Picture 3" descr="C:\Users\Артур\Desktop\Крымова\Логотип (1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78" t="21467" r="20024" b="22634"/>
          <a:stretch/>
        </p:blipFill>
        <p:spPr bwMode="auto">
          <a:xfrm>
            <a:off x="1164786" y="79732"/>
            <a:ext cx="995995" cy="993005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IMG_7431"/>
          <p:cNvPicPr>
            <a:picLocks noChangeAspect="1" noChangeArrowheads="1"/>
          </p:cNvPicPr>
          <p:nvPr/>
        </p:nvPicPr>
        <p:blipFill rotWithShape="1">
          <a:blip r:embed="rId4" cstate="print">
            <a:extLst/>
          </a:blip>
          <a:srcRect b="17857"/>
          <a:stretch/>
        </p:blipFill>
        <p:spPr bwMode="auto">
          <a:xfrm>
            <a:off x="2421212" y="1300696"/>
            <a:ext cx="1589421" cy="1414008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13" name="Содержимое 6" descr="http://barclass.ru/img/courses/flaring/Bulakhtin_new.jpg"/>
          <p:cNvPicPr>
            <a:picLocks/>
          </p:cNvPicPr>
          <p:nvPr/>
        </p:nvPicPr>
        <p:blipFill rotWithShape="1">
          <a:blip r:embed="rId5" cstate="print">
            <a:extLst/>
          </a:blip>
          <a:srcRect r="1363" b="40044"/>
          <a:stretch/>
        </p:blipFill>
        <p:spPr>
          <a:xfrm>
            <a:off x="571360" y="4486166"/>
            <a:ext cx="1575804" cy="1308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3" descr="C:\Users\1\Desktop\презентация фото\практика мнга гринн\IMG_2842.JPG"/>
          <p:cNvPicPr>
            <a:picLocks noChangeAspect="1" noChangeArrowheads="1"/>
          </p:cNvPicPr>
          <p:nvPr/>
        </p:nvPicPr>
        <p:blipFill rotWithShape="1">
          <a:blip r:embed="rId6" cstate="print"/>
          <a:stretch/>
        </p:blipFill>
        <p:spPr bwMode="auto">
          <a:xfrm>
            <a:off x="557743" y="2880512"/>
            <a:ext cx="1589421" cy="1414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8" descr="IMG_0579"/>
          <p:cNvPicPr>
            <a:picLocks noChangeAspect="1" noChangeArrowheads="1"/>
          </p:cNvPicPr>
          <p:nvPr/>
        </p:nvPicPr>
        <p:blipFill rotWithShape="1">
          <a:blip r:embed="rId7" cstate="print">
            <a:extLst/>
          </a:blip>
          <a:srcRect t="8104" b="46065"/>
          <a:stretch/>
        </p:blipFill>
        <p:spPr bwMode="auto">
          <a:xfrm>
            <a:off x="2415845" y="4497126"/>
            <a:ext cx="1594788" cy="1297316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20" name="Picture 2" descr="http://kupi-biz.ru/wp-content/uploads/2016/08/3660-salon-krasotyi-v-primorskom-rayone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59"/>
          <a:stretch/>
        </p:blipFill>
        <p:spPr bwMode="auto">
          <a:xfrm>
            <a:off x="571360" y="1300694"/>
            <a:ext cx="1589421" cy="1414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Артур\Desktop\Совет директоров 2016\Новая папка\мы умеем готовить профессионалов\2.JPG"/>
          <p:cNvPicPr>
            <a:picLocks noChangeAspect="1" noChangeArrowheads="1"/>
          </p:cNvPicPr>
          <p:nvPr/>
        </p:nvPicPr>
        <p:blipFill rotWithShape="1">
          <a:blip r:embed="rId9" cstate="print">
            <a:extLst/>
          </a:blip>
          <a:stretch/>
        </p:blipFill>
        <p:spPr bwMode="auto">
          <a:xfrm>
            <a:off x="2421212" y="2882013"/>
            <a:ext cx="1605854" cy="1430958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1635631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Заголовок 2"/>
          <p:cNvSpPr txBox="1">
            <a:spLocks/>
          </p:cNvSpPr>
          <p:nvPr/>
        </p:nvSpPr>
        <p:spPr bwMode="auto">
          <a:xfrm>
            <a:off x="0" y="96665"/>
            <a:ext cx="12192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ru-RU" sz="2800" kern="12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Arial" pitchFamily="34" charset="0"/>
              </a:rPr>
              <a:t>Центр содействия</a:t>
            </a:r>
            <a:r>
              <a:rPr kumimoji="0" lang="ru-RU" sz="3600" b="0" i="0" u="none" strike="noStrike" kern="1200" cap="none" spc="0" normalizeH="0" noProof="0" dirty="0" smtClean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Arial" pitchFamily="34" charset="0"/>
              </a:rPr>
              <a:t> трудоустройству выпускников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Arial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8" b="9167"/>
          <a:stretch/>
        </p:blipFill>
        <p:spPr>
          <a:xfrm>
            <a:off x="3290441" y="1151467"/>
            <a:ext cx="5776019" cy="480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8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</TotalTime>
  <Words>269</Words>
  <Application>Microsoft Office PowerPoint</Application>
  <PresentationFormat>Произвольный</PresentationFormat>
  <Paragraphs>62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Elena</dc:creator>
  <cp:lastModifiedBy>Артур</cp:lastModifiedBy>
  <cp:revision>23</cp:revision>
  <dcterms:created xsi:type="dcterms:W3CDTF">2021-08-11T07:30:18Z</dcterms:created>
  <dcterms:modified xsi:type="dcterms:W3CDTF">2021-08-16T12:52:23Z</dcterms:modified>
</cp:coreProperties>
</file>