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56" r:id="rId3"/>
    <p:sldId id="274" r:id="rId4"/>
    <p:sldId id="258" r:id="rId5"/>
    <p:sldId id="266" r:id="rId6"/>
    <p:sldId id="267" r:id="rId7"/>
    <p:sldId id="268" r:id="rId8"/>
    <p:sldId id="269" r:id="rId9"/>
    <p:sldId id="275" r:id="rId10"/>
    <p:sldId id="270" r:id="rId11"/>
    <p:sldId id="271" r:id="rId12"/>
    <p:sldId id="272" r:id="rId13"/>
    <p:sldId id="273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4898"/>
    <a:srgbClr val="1F3E83"/>
    <a:srgbClr val="204582"/>
    <a:srgbClr val="27549D"/>
    <a:srgbClr val="A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68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980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1719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6299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14670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00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1027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347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3249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241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8845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11320-430E-4230-93BD-2036B2351057}" type="datetimeFigureOut">
              <a:rPr lang="ru-RU" smtClean="0"/>
              <a:t>19.08.2021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A38E79-3714-4049-B016-4A5AB1C823D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267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7.jpeg"/><Relationship Id="rId7" Type="http://schemas.microsoft.com/office/2007/relationships/hdphoto" Target="../media/hdphoto1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g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78465" y="2498216"/>
            <a:ext cx="8495414" cy="110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32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4800" b="1" dirty="0">
                <a:effectLst/>
              </a:rPr>
              <a:t>«Российское движение школьников – эффективная воспитательная система»</a:t>
            </a:r>
            <a:endParaRPr lang="ru-RU" sz="4800" dirty="0">
              <a:effectLst/>
            </a:endParaRPr>
          </a:p>
        </p:txBody>
      </p:sp>
      <p:sp>
        <p:nvSpPr>
          <p:cNvPr id="20" name="Подзаголовок 2"/>
          <p:cNvSpPr txBox="1">
            <a:spLocks/>
          </p:cNvSpPr>
          <p:nvPr/>
        </p:nvSpPr>
        <p:spPr bwMode="auto">
          <a:xfrm>
            <a:off x="478465" y="5031143"/>
            <a:ext cx="7795401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0" indent="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lang="ru-RU" sz="2400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Марушкина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 Наталья Александровна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БУ</a:t>
            </a: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 ОО ДО «Дворец пионеров и школьников </a:t>
            </a:r>
            <a:b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</a:br>
            <a:r>
              <a:rPr kumimoji="0" lang="ru-RU" sz="2400" b="0" i="0" u="none" strike="noStrike" kern="1200" cap="none" spc="0" normalizeH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имени Ю. А. Гагарина</a:t>
            </a:r>
            <a:r>
              <a:rPr lang="ru-RU">
                <a:solidFill>
                  <a:sysClr val="window" lastClr="FFFFFF"/>
                </a:solidFill>
                <a:latin typeface="Calibri"/>
              </a:rPr>
              <a:t>»</a:t>
            </a:r>
            <a:r>
              <a:rPr kumimoji="0" lang="ru-RU" sz="2400" b="0" i="0" u="none" strike="noStrike" kern="120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,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директор</a:t>
            </a:r>
          </a:p>
        </p:txBody>
      </p:sp>
    </p:spTree>
    <p:extLst>
      <p:ext uri="{BB962C8B-B14F-4D97-AF65-F5344CB8AC3E}">
        <p14:creationId xmlns:p14="http://schemas.microsoft.com/office/powerpoint/2010/main" val="2085256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ysClr val="window" lastClr="FFFFFF"/>
                </a:solidFill>
                <a:latin typeface="Calibri"/>
              </a:rPr>
              <a:t>Достижения активистов РДШ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7635296" y="5566046"/>
            <a:ext cx="4556704" cy="2492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dk1"/>
                </a:solidFill>
                <a:sym typeface="Arial"/>
              </a:rPr>
              <a:t>«Лига ораторов» и «</a:t>
            </a:r>
            <a:r>
              <a:rPr lang="ru-RU" sz="1800" b="1" dirty="0" err="1">
                <a:solidFill>
                  <a:schemeClr val="dk1"/>
                </a:solidFill>
                <a:sym typeface="Arial"/>
              </a:rPr>
              <a:t>Медиашкола</a:t>
            </a:r>
            <a:r>
              <a:rPr lang="ru-RU" sz="1800" b="1" dirty="0">
                <a:solidFill>
                  <a:schemeClr val="dk1"/>
                </a:solidFill>
                <a:sym typeface="Arial"/>
              </a:rPr>
              <a:t>»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0" y="1800479"/>
            <a:ext cx="3686843" cy="245981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76" b="4011"/>
          <a:stretch/>
        </p:blipFill>
        <p:spPr>
          <a:xfrm>
            <a:off x="8777070" y="1204052"/>
            <a:ext cx="3079650" cy="4155440"/>
          </a:xfrm>
          <a:prstGeom prst="rect">
            <a:avLst/>
          </a:prstGeom>
        </p:spPr>
      </p:pic>
      <p:sp>
        <p:nvSpPr>
          <p:cNvPr id="17" name="object 3"/>
          <p:cNvSpPr txBox="1">
            <a:spLocks/>
          </p:cNvSpPr>
          <p:nvPr/>
        </p:nvSpPr>
        <p:spPr>
          <a:xfrm>
            <a:off x="342340" y="1261526"/>
            <a:ext cx="3686844" cy="3323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solidFill>
                  <a:schemeClr val="dk1"/>
                </a:solidFill>
                <a:sym typeface="Arial"/>
              </a:rPr>
              <a:t>«Лидер </a:t>
            </a:r>
            <a:r>
              <a:rPr lang="en-US" sz="2400" b="1" dirty="0">
                <a:solidFill>
                  <a:schemeClr val="dk1"/>
                </a:solidFill>
                <a:sym typeface="Arial"/>
              </a:rPr>
              <a:t>XXI</a:t>
            </a:r>
            <a:r>
              <a:rPr lang="ru-RU" sz="2400" b="1" dirty="0">
                <a:solidFill>
                  <a:schemeClr val="dk1"/>
                </a:solidFill>
                <a:sym typeface="Arial"/>
              </a:rPr>
              <a:t> века»</a:t>
            </a:r>
            <a:endParaRPr lang="ru-RU" sz="2400" b="1" dirty="0">
              <a:cs typeface="Times New Roman" panose="02020603050405020304" pitchFamily="18" charset="0"/>
            </a:endParaRPr>
          </a:p>
        </p:txBody>
      </p:sp>
      <p:sp>
        <p:nvSpPr>
          <p:cNvPr id="18" name="object 3"/>
          <p:cNvSpPr txBox="1">
            <a:spLocks/>
          </p:cNvSpPr>
          <p:nvPr/>
        </p:nvSpPr>
        <p:spPr>
          <a:xfrm>
            <a:off x="4029183" y="5213470"/>
            <a:ext cx="4556704" cy="2492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dk1"/>
                </a:solidFill>
                <a:sym typeface="Arial"/>
              </a:rPr>
              <a:t>«Добро не уходит на каникулы»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2702" y="2206256"/>
            <a:ext cx="4139088" cy="2759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438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3600" dirty="0">
                <a:solidFill>
                  <a:sysClr val="window" lastClr="FFFFFF"/>
                </a:solidFill>
                <a:latin typeface="Calibri"/>
              </a:rPr>
              <a:t>Достижения активистов РДШ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-168169" y="1344626"/>
            <a:ext cx="4556704" cy="2492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dk1"/>
                </a:solidFill>
                <a:sym typeface="Arial"/>
              </a:rPr>
              <a:t>«Лучшая команда РДШ»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  <p:sp>
        <p:nvSpPr>
          <p:cNvPr id="18" name="object 3"/>
          <p:cNvSpPr txBox="1">
            <a:spLocks/>
          </p:cNvSpPr>
          <p:nvPr/>
        </p:nvSpPr>
        <p:spPr>
          <a:xfrm>
            <a:off x="7434077" y="3304350"/>
            <a:ext cx="4556704" cy="2492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dk1"/>
                </a:solidFill>
                <a:sym typeface="Arial"/>
              </a:rPr>
              <a:t>«РДШ – территория самоуправления»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50" y="1922236"/>
            <a:ext cx="4698811" cy="31313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58" y="1210767"/>
            <a:ext cx="1417743" cy="20041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8058" y="1203649"/>
            <a:ext cx="3028742" cy="2018373"/>
          </a:xfrm>
          <a:prstGeom prst="rect">
            <a:avLst/>
          </a:prstGeom>
        </p:spPr>
      </p:pic>
      <p:sp>
        <p:nvSpPr>
          <p:cNvPr id="14" name="object 3"/>
          <p:cNvSpPr txBox="1">
            <a:spLocks/>
          </p:cNvSpPr>
          <p:nvPr/>
        </p:nvSpPr>
        <p:spPr>
          <a:xfrm>
            <a:off x="9133659" y="5580500"/>
            <a:ext cx="2631621" cy="249299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dk1"/>
                </a:solidFill>
                <a:sym typeface="Arial"/>
              </a:rPr>
              <a:t>«Большая перемена»</a:t>
            </a:r>
            <a:endParaRPr lang="ru-RU" sz="1800" b="1" dirty="0"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711" y="3635977"/>
            <a:ext cx="3649612" cy="219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07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7" name="object 3"/>
          <p:cNvSpPr txBox="1">
            <a:spLocks/>
          </p:cNvSpPr>
          <p:nvPr/>
        </p:nvSpPr>
        <p:spPr>
          <a:xfrm>
            <a:off x="187430" y="148842"/>
            <a:ext cx="11648969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sym typeface="Arial"/>
              </a:rPr>
              <a:t>Всероссийские смены РДШ в ВДЦ «Смена», «Орленок», «Океан»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30" y="1868949"/>
            <a:ext cx="1693333" cy="2540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362"/>
          <a:stretch/>
        </p:blipFill>
        <p:spPr>
          <a:xfrm>
            <a:off x="2078301" y="1868949"/>
            <a:ext cx="4535859" cy="20800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98" y="1878575"/>
            <a:ext cx="4506542" cy="25314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55" y="3721364"/>
            <a:ext cx="3168211" cy="211379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30" y="3688534"/>
            <a:ext cx="3763937" cy="214662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70"/>
          <a:stretch/>
        </p:blipFill>
        <p:spPr>
          <a:xfrm>
            <a:off x="8232363" y="4165600"/>
            <a:ext cx="3323856" cy="1669554"/>
          </a:xfrm>
          <a:prstGeom prst="rect">
            <a:avLst/>
          </a:prstGeom>
        </p:spPr>
      </p:pic>
      <p:sp>
        <p:nvSpPr>
          <p:cNvPr id="20" name="object 3"/>
          <p:cNvSpPr txBox="1">
            <a:spLocks/>
          </p:cNvSpPr>
          <p:nvPr/>
        </p:nvSpPr>
        <p:spPr>
          <a:xfrm>
            <a:off x="2201915" y="598112"/>
            <a:ext cx="7348485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b="1" dirty="0">
                <a:solidFill>
                  <a:schemeClr val="bg1"/>
                </a:solidFill>
                <a:sym typeface="Arial"/>
              </a:rPr>
              <a:t>Региональные профильные смены</a:t>
            </a:r>
            <a:endParaRPr lang="ru-RU" sz="3200" b="1" dirty="0">
              <a:solidFill>
                <a:schemeClr val="bg1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2308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80" y="222243"/>
            <a:ext cx="11600180" cy="58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5636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29" y="180587"/>
            <a:ext cx="9221742" cy="649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5086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99" y="699510"/>
            <a:ext cx="11270002" cy="5458979"/>
          </a:xfrm>
          <a:prstGeom prst="rect">
            <a:avLst/>
          </a:prstGeom>
        </p:spPr>
      </p:pic>
      <p:sp>
        <p:nvSpPr>
          <p:cNvPr id="5" name="Заголовок 2"/>
          <p:cNvSpPr txBox="1">
            <a:spLocks/>
          </p:cNvSpPr>
          <p:nvPr/>
        </p:nvSpPr>
        <p:spPr bwMode="auto">
          <a:xfrm>
            <a:off x="257696" y="134372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 algn="l">
              <a:defRPr/>
            </a:pPr>
            <a:r>
              <a:rPr lang="ru-RU" sz="1800" dirty="0">
                <a:solidFill>
                  <a:sysClr val="window" lastClr="FFFFFF"/>
                </a:solidFill>
              </a:rPr>
              <a:t>Указ Президента Российской Федерации от 29 октября 2015 года</a:t>
            </a:r>
          </a:p>
          <a:p>
            <a:pPr lvl="0" algn="l">
              <a:defRPr/>
            </a:pPr>
            <a:r>
              <a:rPr lang="ru-RU" sz="1800" dirty="0">
                <a:solidFill>
                  <a:sysClr val="window" lastClr="FFFFFF"/>
                </a:solidFill>
              </a:rPr>
              <a:t>№536 «О создании Общероссийской общественно-государственной</a:t>
            </a:r>
          </a:p>
          <a:p>
            <a:pPr lvl="0" algn="l">
              <a:defRPr/>
            </a:pPr>
            <a:r>
              <a:rPr lang="ru-RU" sz="1800" dirty="0">
                <a:solidFill>
                  <a:sysClr val="window" lastClr="FFFFFF"/>
                </a:solidFill>
              </a:rPr>
              <a:t>детско-юношеской организации «Российское движение школьников»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81886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Основные направления деятельности РДШ</a:t>
            </a:r>
          </a:p>
        </p:txBody>
      </p:sp>
      <p:sp>
        <p:nvSpPr>
          <p:cNvPr id="14" name="Объект 2"/>
          <p:cNvSpPr txBox="1">
            <a:spLocks/>
          </p:cNvSpPr>
          <p:nvPr/>
        </p:nvSpPr>
        <p:spPr bwMode="auto">
          <a:xfrm>
            <a:off x="4481745" y="1189687"/>
            <a:ext cx="734450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/>
              <a:t>ЛИЧНОСТНОЕ РАЗВИТИЕ: наука, творчество, спорт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lang="ru-RU" sz="1800" b="0" dirty="0">
                <a:solidFill>
                  <a:schemeClr val="tx1"/>
                </a:solidFill>
              </a:rPr>
              <a:t>Творческое развитие, популяризация здорового образа жизни и спорта, выбор будущей профессии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5" name="Объект 2"/>
          <p:cNvSpPr txBox="1">
            <a:spLocks/>
          </p:cNvSpPr>
          <p:nvPr/>
        </p:nvSpPr>
        <p:spPr bwMode="auto">
          <a:xfrm>
            <a:off x="4481745" y="3107772"/>
            <a:ext cx="734450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/>
              <a:t>ВОЕННО-ПАТРИОТИЧЕСКОЕ: патриотические проекты, программы и краеведение</a:t>
            </a:r>
          </a:p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b="0" dirty="0">
                <a:solidFill>
                  <a:schemeClr val="tx1"/>
                </a:solidFill>
              </a:rPr>
              <a:t>Юные армейцы, юные спасатели, юные казаки, юные пограничники, юные друзья полиции, юные инспектора движения, воспитанники военно-патриотических клубов, юные поисковики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6" name="Объект 2"/>
          <p:cNvSpPr txBox="1">
            <a:spLocks/>
          </p:cNvSpPr>
          <p:nvPr/>
        </p:nvSpPr>
        <p:spPr bwMode="auto">
          <a:xfrm>
            <a:off x="4473731" y="2167975"/>
            <a:ext cx="734450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lvl="0"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/>
              <a:t>ГРАЖДАНСКАЯ АКТИВНОСТЬ: экология и гражданская идентичность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lang="ru-RU" sz="1800" b="0" dirty="0">
                <a:solidFill>
                  <a:schemeClr val="tx1"/>
                </a:solidFill>
              </a:rPr>
              <a:t>Добровольчество, поисковая деятельность, изучение истории России, краеведение, создание и развитие школьных музеев, экология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17" name="Объект 2"/>
          <p:cNvSpPr txBox="1">
            <a:spLocks/>
          </p:cNvSpPr>
          <p:nvPr/>
        </p:nvSpPr>
        <p:spPr bwMode="auto">
          <a:xfrm>
            <a:off x="4481745" y="4550706"/>
            <a:ext cx="7344502" cy="73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ru-RU"/>
            </a:defPPr>
            <a:lvl1pPr marL="0" indent="0" algn="r">
              <a:spcBef>
                <a:spcPct val="20000"/>
              </a:spcBef>
              <a:buFont typeface="Arial" charset="0"/>
              <a:buNone/>
              <a:defRPr sz="1500" b="1">
                <a:solidFill>
                  <a:schemeClr val="accent1">
                    <a:lumMod val="50000"/>
                  </a:schemeClr>
                </a:solidFill>
                <a:latin typeface="+mn-lt"/>
                <a:cs typeface="+mn-cs"/>
              </a:defRPr>
            </a:lvl1pPr>
            <a:lvl2pPr indent="0" algn="ctr">
              <a:spcBef>
                <a:spcPct val="20000"/>
              </a:spcBef>
              <a:buFont typeface="Arial" charset="0"/>
              <a:buNone/>
              <a:defRPr sz="28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2pPr>
            <a:lvl3pPr indent="0" algn="ctr">
              <a:spcBef>
                <a:spcPct val="20000"/>
              </a:spcBef>
              <a:buFont typeface="Arial" charset="0"/>
              <a:buNone/>
              <a:defRPr sz="24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3pPr>
            <a:lvl4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4pPr>
            <a:lvl5pPr indent="0" algn="ctr">
              <a:spcBef>
                <a:spcPct val="20000"/>
              </a:spcBef>
              <a:buFont typeface="Arial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5pPr>
            <a:lvl6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6pPr>
            <a:lvl7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7pPr>
            <a:lvl8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8pPr>
            <a:lvl9pPr indent="0" algn="ctr">
              <a:spcBef>
                <a:spcPct val="20000"/>
              </a:spcBef>
              <a:buFont typeface="Arial" pitchFamily="34" charset="0"/>
              <a:buNone/>
              <a:defRPr sz="20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9pPr>
          </a:lstStyle>
          <a:p>
            <a:pPr algn="l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800" dirty="0"/>
              <a:t>ИНФОРМАЦИОННО-МЕДИЙНОЕ: медиа и междисциплинарные проекты и программы</a:t>
            </a:r>
            <a:br>
              <a:rPr kumimoji="0" lang="ru-RU" sz="1800" b="1" i="0" u="none" strike="noStrike" kern="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cs typeface="+mn-cs"/>
              </a:rPr>
            </a:br>
            <a:r>
              <a:rPr lang="ru-RU" sz="1800" b="0" dirty="0">
                <a:solidFill>
                  <a:schemeClr val="tx1"/>
                </a:solidFill>
              </a:rPr>
              <a:t>Большая детская редакция, создание школьных газет, радио и телевидение, работа с социальными сетями, подготовка информационного контента, дискуссионные площадки</a:t>
            </a:r>
            <a:endParaRPr kumimoji="0" lang="ru-RU" sz="18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31" y="3484209"/>
            <a:ext cx="1023049" cy="106649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4758" y="2303167"/>
            <a:ext cx="1013622" cy="9679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331" y="4736870"/>
            <a:ext cx="1023049" cy="10138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229" y="1121790"/>
            <a:ext cx="1008151" cy="10081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10287"/>
          <a:stretch/>
        </p:blipFill>
        <p:spPr>
          <a:xfrm>
            <a:off x="141402" y="1593130"/>
            <a:ext cx="2988297" cy="334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82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79" y="0"/>
            <a:ext cx="12192000" cy="6858000"/>
          </a:xfrm>
          <a:prstGeom prst="rect">
            <a:avLst/>
          </a:prstGeom>
        </p:spPr>
      </p:pic>
      <p:sp>
        <p:nvSpPr>
          <p:cNvPr id="5" name="object 3"/>
          <p:cNvSpPr txBox="1">
            <a:spLocks/>
          </p:cNvSpPr>
          <p:nvPr/>
        </p:nvSpPr>
        <p:spPr>
          <a:xfrm>
            <a:off x="967231" y="1509445"/>
            <a:ext cx="4550965" cy="192360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r>
              <a:rPr lang="ru-RU" sz="3200" spc="-114" dirty="0"/>
              <a:t>«Кл</a:t>
            </a:r>
            <a:r>
              <a:rPr lang="ru-RU" sz="3200" spc="-55" dirty="0"/>
              <a:t>ас</a:t>
            </a:r>
            <a:r>
              <a:rPr lang="ru-RU" sz="3200" spc="-35" dirty="0"/>
              <a:t>с</a:t>
            </a:r>
            <a:r>
              <a:rPr lang="ru-RU" sz="3200" spc="-105" dirty="0"/>
              <a:t>ные </a:t>
            </a:r>
            <a:r>
              <a:rPr lang="ru-RU" sz="3200" spc="-65" dirty="0"/>
              <a:t>в</a:t>
            </a:r>
            <a:r>
              <a:rPr lang="ru-RU" sz="3200" spc="-110" dirty="0"/>
              <a:t>с</a:t>
            </a:r>
            <a:r>
              <a:rPr lang="ru-RU" sz="3200" spc="-90" dirty="0"/>
              <a:t>тречи</a:t>
            </a:r>
            <a:r>
              <a:rPr lang="ru-RU" sz="3200" spc="-105" dirty="0"/>
              <a:t> </a:t>
            </a:r>
            <a:r>
              <a:rPr lang="ru-RU" sz="3200" spc="-60" dirty="0"/>
              <a:t>Р</a:t>
            </a:r>
            <a:r>
              <a:rPr lang="ru-RU" sz="3200" spc="-185" dirty="0"/>
              <a:t>ДШ»</a:t>
            </a:r>
            <a:endParaRPr lang="ru-RU" sz="3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12"/>
          <a:stretch/>
        </p:blipFill>
        <p:spPr>
          <a:xfrm>
            <a:off x="3578276" y="1920240"/>
            <a:ext cx="3563633" cy="221305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032" y="3515439"/>
            <a:ext cx="2526278" cy="1685501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Проекты РДШ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8" y="2325481"/>
            <a:ext cx="3039201" cy="1707176"/>
          </a:xfrm>
          <a:prstGeom prst="rect">
            <a:avLst/>
          </a:prstGeom>
        </p:spPr>
      </p:pic>
      <p:sp>
        <p:nvSpPr>
          <p:cNvPr id="17" name="object 3"/>
          <p:cNvSpPr txBox="1">
            <a:spLocks/>
          </p:cNvSpPr>
          <p:nvPr/>
        </p:nvSpPr>
        <p:spPr>
          <a:xfrm>
            <a:off x="5869050" y="5388631"/>
            <a:ext cx="6098959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ru-RU" sz="3200" dirty="0"/>
              <a:t>«Добро не уходит на каникулы»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48" y="3239087"/>
            <a:ext cx="3563332" cy="200159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058" y="174969"/>
            <a:ext cx="1876322" cy="2818397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48" y="976723"/>
            <a:ext cx="2645072" cy="198173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301256" y="1178364"/>
            <a:ext cx="913874" cy="70281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5237401" y="5207499"/>
            <a:ext cx="913874" cy="7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277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Проекты РДШ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869536" y="1201947"/>
            <a:ext cx="7309264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/>
              <a:t>«РДШ-Территория самоуправления»</a:t>
            </a:r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8432296" y="4902361"/>
            <a:ext cx="3569833" cy="453234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cs typeface="Times New Roman" panose="02020603050405020304" pitchFamily="18" charset="0"/>
              </a:rPr>
              <a:t>«Я познаю Россию»</a:t>
            </a:r>
            <a:endParaRPr lang="ru-RU" sz="3200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800" y="1239427"/>
            <a:ext cx="3718761" cy="278907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7" y="2922054"/>
            <a:ext cx="3778994" cy="283424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07"/>
          <a:stretch/>
        </p:blipFill>
        <p:spPr>
          <a:xfrm>
            <a:off x="2884019" y="1682626"/>
            <a:ext cx="4083158" cy="2569109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056" y="3811003"/>
            <a:ext cx="3275353" cy="218271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505026" y="1126836"/>
            <a:ext cx="913874" cy="70281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7666030" y="4755451"/>
            <a:ext cx="913874" cy="7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136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Проекты РДШ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366858" y="1952634"/>
            <a:ext cx="3355675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cs typeface="Times New Roman" panose="02020603050405020304" pitchFamily="18" charset="0"/>
              </a:rPr>
              <a:t>«Лига ораторов»</a:t>
            </a:r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7664304" y="5318722"/>
            <a:ext cx="4377546" cy="4431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200" dirty="0">
                <a:latin typeface="Peach Milk 2.0"/>
              </a:rPr>
              <a:t>«</a:t>
            </a:r>
            <a:r>
              <a:rPr lang="ru-RU" sz="3200" dirty="0" err="1">
                <a:solidFill>
                  <a:schemeClr val="dk1"/>
                </a:solidFill>
              </a:rPr>
              <a:t>Медиаграмотность</a:t>
            </a:r>
            <a:r>
              <a:rPr lang="ru-RU" sz="3200" dirty="0">
                <a:latin typeface="Peach Milk 2.0"/>
              </a:rPr>
              <a:t>»</a:t>
            </a:r>
            <a:endParaRPr lang="ru-RU" sz="3200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755" y="1169609"/>
            <a:ext cx="3871806" cy="258322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3005" y="1166206"/>
            <a:ext cx="3895695" cy="25900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11" y="2721588"/>
            <a:ext cx="3093726" cy="206248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9451" y="3837750"/>
            <a:ext cx="3871806" cy="21748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1520888" y="1245430"/>
            <a:ext cx="913874" cy="702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9303339" y="4560736"/>
            <a:ext cx="913874" cy="7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4777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1520888" y="96665"/>
            <a:ext cx="869632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0" u="none" strike="noStrike" kern="120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j-ea"/>
                <a:cs typeface="Arial" pitchFamily="34" charset="0"/>
              </a:rPr>
              <a:t>Проекты РДШ</a:t>
            </a: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sp>
        <p:nvSpPr>
          <p:cNvPr id="10" name="object 3"/>
          <p:cNvSpPr txBox="1">
            <a:spLocks/>
          </p:cNvSpPr>
          <p:nvPr/>
        </p:nvSpPr>
        <p:spPr>
          <a:xfrm>
            <a:off x="818685" y="1313476"/>
            <a:ext cx="4556704" cy="387798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solidFill>
                  <a:schemeClr val="dk1"/>
                </a:solidFill>
                <a:sym typeface="Arial"/>
              </a:rPr>
              <a:t>«</a:t>
            </a:r>
            <a:r>
              <a:rPr lang="ru-RU" sz="2800" dirty="0">
                <a:solidFill>
                  <a:schemeClr val="dk1"/>
                </a:solidFill>
              </a:rPr>
              <a:t>Дни единых действий</a:t>
            </a:r>
            <a:r>
              <a:rPr lang="ru-RU" sz="2800" dirty="0">
                <a:solidFill>
                  <a:schemeClr val="dk1"/>
                </a:solidFill>
                <a:sym typeface="Arial"/>
              </a:rPr>
              <a:t>»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15" name="object 3"/>
          <p:cNvSpPr txBox="1">
            <a:spLocks/>
          </p:cNvSpPr>
          <p:nvPr/>
        </p:nvSpPr>
        <p:spPr>
          <a:xfrm>
            <a:off x="8412317" y="5659210"/>
            <a:ext cx="3409661" cy="397236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/>
              <a:t>«Здоровье с РДШ»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1360" y="3014828"/>
            <a:ext cx="3464560" cy="259842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423" y="478733"/>
            <a:ext cx="3103854" cy="232789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310" y="1320403"/>
            <a:ext cx="3037192" cy="22778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636" y="1859525"/>
            <a:ext cx="3702753" cy="246898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123" y="3957858"/>
            <a:ext cx="2978416" cy="19859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00" b="20477"/>
          <a:stretch/>
        </p:blipFill>
        <p:spPr>
          <a:xfrm>
            <a:off x="640723" y="4419857"/>
            <a:ext cx="3710320" cy="1524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361748" y="1135196"/>
            <a:ext cx="913874" cy="702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0" t="11174" r="15128" b="34891"/>
          <a:stretch/>
        </p:blipFill>
        <p:spPr>
          <a:xfrm>
            <a:off x="7884423" y="5353631"/>
            <a:ext cx="913874" cy="70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557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Заголовок 2"/>
          <p:cNvSpPr txBox="1">
            <a:spLocks/>
          </p:cNvSpPr>
          <p:nvPr/>
        </p:nvSpPr>
        <p:spPr bwMode="auto">
          <a:xfrm>
            <a:off x="342340" y="161397"/>
            <a:ext cx="10404019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lang="ru-RU" sz="2800" kern="120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j-ea"/>
                <a:cs typeface="Arial" pitchFamily="34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lvl="0">
              <a:defRPr/>
            </a:pPr>
            <a:r>
              <a:rPr lang="ru-RU" sz="3600" dirty="0">
                <a:effectLst/>
              </a:rPr>
              <a:t>Ресурсный центр поддержки деятельности РДШ</a:t>
            </a: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j-ea"/>
              <a:cs typeface="Arial" pitchFamily="34" charset="0"/>
            </a:endParaRPr>
          </a:p>
        </p:txBody>
      </p:sp>
      <p:sp>
        <p:nvSpPr>
          <p:cNvPr id="8" name="object 3"/>
          <p:cNvSpPr txBox="1">
            <a:spLocks/>
          </p:cNvSpPr>
          <p:nvPr/>
        </p:nvSpPr>
        <p:spPr>
          <a:xfrm>
            <a:off x="735725" y="5106859"/>
            <a:ext cx="9836157" cy="252633"/>
          </a:xfrm>
          <a:prstGeom prst="rect">
            <a:avLst/>
          </a:prstGeom>
        </p:spPr>
        <p:txBody>
          <a:bodyPr vert="horz" wrap="square" lIns="0" tIns="0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9050">
              <a:lnSpc>
                <a:spcPts val="1525"/>
              </a:lnSpc>
            </a:pP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3486" y="3573516"/>
            <a:ext cx="2757898" cy="20684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0662" y="1270703"/>
            <a:ext cx="3770722" cy="282804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2" y="1251492"/>
            <a:ext cx="5407079" cy="360331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47" y="3316924"/>
            <a:ext cx="3487525" cy="2325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2912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732</TotalTime>
  <Words>279</Words>
  <Application>Microsoft Office PowerPoint</Application>
  <PresentationFormat>Широкоэкранный</PresentationFormat>
  <Paragraphs>35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Peach Milk 2.0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Elena</dc:creator>
  <cp:lastModifiedBy>Марушкина Наталья Александровна</cp:lastModifiedBy>
  <cp:revision>54</cp:revision>
  <dcterms:created xsi:type="dcterms:W3CDTF">2021-08-11T07:30:18Z</dcterms:created>
  <dcterms:modified xsi:type="dcterms:W3CDTF">2021-08-19T10:13:09Z</dcterms:modified>
</cp:coreProperties>
</file>