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6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000"/>
    <a:srgbClr val="204582"/>
    <a:srgbClr val="1F3E83"/>
    <a:srgbClr val="244898"/>
    <a:srgbClr val="2754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55" d="100"/>
          <a:sy n="55" d="100"/>
        </p:scale>
        <p:origin x="-1278" y="-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+mn-lt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Количество компетенций</c:v>
                </c:pt>
                <c:pt idx="1">
                  <c:v>Количество участников</c:v>
                </c:pt>
                <c:pt idx="2">
                  <c:v>Количество экспертов</c:v>
                </c:pt>
                <c:pt idx="3">
                  <c:v>Количество волонтеров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7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27549D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+mn-lt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Количество компетенций</c:v>
                </c:pt>
                <c:pt idx="1">
                  <c:v>Количество участников</c:v>
                </c:pt>
                <c:pt idx="2">
                  <c:v>Количество экспертов</c:v>
                </c:pt>
                <c:pt idx="3">
                  <c:v>Количество волонтеров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</c:v>
                </c:pt>
                <c:pt idx="1">
                  <c:v>22</c:v>
                </c:pt>
                <c:pt idx="2">
                  <c:v>25</c:v>
                </c:pt>
                <c:pt idx="3">
                  <c:v>200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A80000"/>
            </a:solidFill>
          </c:spPr>
          <c:invertIfNegative val="0"/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+mn-lt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Количество компетенций</c:v>
                </c:pt>
                <c:pt idx="1">
                  <c:v>Количество участников</c:v>
                </c:pt>
                <c:pt idx="2">
                  <c:v>Количество экспертов</c:v>
                </c:pt>
                <c:pt idx="3">
                  <c:v>Количество волонтеров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13</c:v>
                </c:pt>
                <c:pt idx="1">
                  <c:v>71</c:v>
                </c:pt>
                <c:pt idx="2">
                  <c:v>60</c:v>
                </c:pt>
                <c:pt idx="3">
                  <c:v>280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+mn-lt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Количество компетенций</c:v>
                </c:pt>
                <c:pt idx="1">
                  <c:v>Количество участников</c:v>
                </c:pt>
                <c:pt idx="2">
                  <c:v>Количество экспертов</c:v>
                </c:pt>
                <c:pt idx="3">
                  <c:v>Количество волонтеров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16</c:v>
                </c:pt>
                <c:pt idx="1">
                  <c:v>83</c:v>
                </c:pt>
                <c:pt idx="2">
                  <c:v>66</c:v>
                </c:pt>
                <c:pt idx="3">
                  <c:v>302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204582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Количество компетенций</c:v>
                </c:pt>
                <c:pt idx="1">
                  <c:v>Количество участников</c:v>
                </c:pt>
                <c:pt idx="2">
                  <c:v>Количество экспертов</c:v>
                </c:pt>
                <c:pt idx="3">
                  <c:v>Количество волонтеров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18</c:v>
                </c:pt>
                <c:pt idx="1">
                  <c:v>90</c:v>
                </c:pt>
                <c:pt idx="2">
                  <c:v>73</c:v>
                </c:pt>
                <c:pt idx="3">
                  <c:v>305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283712"/>
        <c:axId val="35285248"/>
      </c:barChart>
      <c:catAx>
        <c:axId val="35283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A80000"/>
                </a:solidFill>
                <a:latin typeface="+mn-lt"/>
                <a:cs typeface="Times New Roman" pitchFamily="18" charset="0"/>
              </a:defRPr>
            </a:pPr>
            <a:endParaRPr lang="ru-RU"/>
          </a:p>
        </c:txPr>
        <c:crossAx val="35285248"/>
        <c:crosses val="autoZero"/>
        <c:auto val="1"/>
        <c:lblAlgn val="ctr"/>
        <c:lblOffset val="100"/>
        <c:noMultiLvlLbl val="0"/>
      </c:catAx>
      <c:valAx>
        <c:axId val="35285248"/>
        <c:scaling>
          <c:orientation val="minMax"/>
        </c:scaling>
        <c:delete val="1"/>
        <c:axPos val="l"/>
        <c:majorGridlines>
          <c:spPr>
            <a:ln>
              <a:prstDash val="sysDash"/>
              <a:bevel/>
            </a:ln>
          </c:spPr>
        </c:majorGridlines>
        <c:numFmt formatCode="General" sourceLinked="1"/>
        <c:majorTickMark val="out"/>
        <c:minorTickMark val="none"/>
        <c:tickLblPos val="nextTo"/>
        <c:crossAx val="35283712"/>
        <c:crosses val="autoZero"/>
        <c:crossBetween val="between"/>
      </c:valAx>
      <c:spPr>
        <a:noFill/>
        <a:ln w="12700" cap="flat" cmpd="thickThin" algn="ctr">
          <a:solidFill>
            <a:srgbClr val="204582"/>
          </a:solidFill>
          <a:prstDash val="solid"/>
          <a:miter lim="800000"/>
        </a:ln>
        <a:effectLst/>
      </c:spPr>
    </c:plotArea>
    <c:legend>
      <c:legendPos val="b"/>
      <c:layout>
        <c:manualLayout>
          <c:xMode val="edge"/>
          <c:yMode val="edge"/>
          <c:x val="0.3959369931670233"/>
          <c:y val="0.87718813581168475"/>
          <c:w val="0.29355669911708138"/>
          <c:h val="9.2214603245477964E-2"/>
        </c:manualLayout>
      </c:layout>
      <c:overlay val="0"/>
      <c:txPr>
        <a:bodyPr/>
        <a:lstStyle/>
        <a:p>
          <a:pPr>
            <a:defRPr sz="1400" b="1">
              <a:solidFill>
                <a:srgbClr val="A80000"/>
              </a:solidFill>
              <a:latin typeface="+mn-lt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0924E9-0E57-42F0-8E48-98488E7002BB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32E4427-DDA2-421C-BE42-44C996C183AF}">
      <dgm:prSet phldrT="[Текст]" custT="1"/>
      <dgm:spPr>
        <a:solidFill>
          <a:srgbClr val="204582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/>
            <a:t>Деловая (научно-практическая конференция,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/>
            <a:t>круглый стол) </a:t>
          </a:r>
          <a:endParaRPr lang="ru-RU" sz="1600" dirty="0"/>
        </a:p>
      </dgm:t>
    </dgm:pt>
    <dgm:pt modelId="{8D397A3F-F412-41BE-A13B-C0BDDE9156B2}" type="parTrans" cxnId="{92B2B9A5-4A2D-4FAB-B022-634BF88BA1A7}">
      <dgm:prSet/>
      <dgm:spPr/>
      <dgm:t>
        <a:bodyPr/>
        <a:lstStyle/>
        <a:p>
          <a:endParaRPr lang="ru-RU" sz="1600"/>
        </a:p>
      </dgm:t>
    </dgm:pt>
    <dgm:pt modelId="{F547495B-10D5-4B50-A31D-3B2F3E84F374}" type="sibTrans" cxnId="{92B2B9A5-4A2D-4FAB-B022-634BF88BA1A7}">
      <dgm:prSet custT="1"/>
      <dgm:spPr/>
      <dgm:t>
        <a:bodyPr/>
        <a:lstStyle/>
        <a:p>
          <a:endParaRPr lang="ru-RU" sz="1600"/>
        </a:p>
      </dgm:t>
    </dgm:pt>
    <dgm:pt modelId="{EBA6E8B9-A6D2-42AD-96F2-14A3FA7764C0}">
      <dgm:prSet phldrT="[Текст]" custT="1"/>
      <dgm:spPr>
        <a:solidFill>
          <a:srgbClr val="A80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err="1" smtClean="0"/>
            <a:t>Профориентационная</a:t>
          </a:r>
          <a:r>
            <a:rPr lang="ru-RU" sz="1600" b="1" dirty="0" smtClean="0"/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/>
            <a:t>(профессиональные пробы, мастер-классы, деловые игры)</a:t>
          </a:r>
          <a:endParaRPr lang="ru-RU" sz="1600" dirty="0"/>
        </a:p>
      </dgm:t>
    </dgm:pt>
    <dgm:pt modelId="{60CACE80-57FD-4EB7-827F-C28D4EA7621E}" type="parTrans" cxnId="{E29908D5-C999-4097-AD91-99D6FF5815E0}">
      <dgm:prSet/>
      <dgm:spPr/>
      <dgm:t>
        <a:bodyPr/>
        <a:lstStyle/>
        <a:p>
          <a:endParaRPr lang="ru-RU" sz="1600"/>
        </a:p>
      </dgm:t>
    </dgm:pt>
    <dgm:pt modelId="{90DB6DA3-7272-420B-9FEE-9B0871BAD1E7}" type="sibTrans" cxnId="{E29908D5-C999-4097-AD91-99D6FF5815E0}">
      <dgm:prSet custT="1"/>
      <dgm:spPr/>
      <dgm:t>
        <a:bodyPr/>
        <a:lstStyle/>
        <a:p>
          <a:endParaRPr lang="ru-RU" sz="1600"/>
        </a:p>
      </dgm:t>
    </dgm:pt>
    <dgm:pt modelId="{C3D7AE27-989D-436D-998C-F6551CFAC407}">
      <dgm:prSet phldrT="[Текст]" custT="1"/>
      <dgm:spPr>
        <a:solidFill>
          <a:srgbClr val="204582"/>
        </a:solidFill>
      </dgm:spPr>
      <dgm:t>
        <a:bodyPr/>
        <a:lstStyle/>
        <a:p>
          <a:r>
            <a:rPr lang="ru-RU" sz="1600" b="1" dirty="0" smtClean="0"/>
            <a:t>Культурная и выставочная (церемонии открытия и закрытия, выставка достижений и средств обучения  инвалидов)</a:t>
          </a:r>
          <a:endParaRPr lang="ru-RU" sz="1600" dirty="0"/>
        </a:p>
      </dgm:t>
    </dgm:pt>
    <dgm:pt modelId="{2386D6D8-A01B-4DCE-A240-6BA87AABA25B}" type="parTrans" cxnId="{1D7869D5-C33C-4654-955C-5DFA3A6C4E2A}">
      <dgm:prSet/>
      <dgm:spPr/>
      <dgm:t>
        <a:bodyPr/>
        <a:lstStyle/>
        <a:p>
          <a:endParaRPr lang="ru-RU" sz="1600"/>
        </a:p>
      </dgm:t>
    </dgm:pt>
    <dgm:pt modelId="{8B6EC4B7-8AA0-4048-BAC1-70A6B0D22610}" type="sibTrans" cxnId="{1D7869D5-C33C-4654-955C-5DFA3A6C4E2A}">
      <dgm:prSet/>
      <dgm:spPr/>
      <dgm:t>
        <a:bodyPr/>
        <a:lstStyle/>
        <a:p>
          <a:endParaRPr lang="ru-RU" sz="1600"/>
        </a:p>
      </dgm:t>
    </dgm:pt>
    <dgm:pt modelId="{75AB2A4A-65EE-415B-83A6-39BDEFDCE9B0}" type="pres">
      <dgm:prSet presAssocID="{C90924E9-0E57-42F0-8E48-98488E7002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C7BD19-D4AA-4A83-8942-83F9DC7248BA}" type="pres">
      <dgm:prSet presAssocID="{132E4427-DDA2-421C-BE42-44C996C183A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2E8F3-8C78-4D5D-BB0D-5EDB3B03E3D0}" type="pres">
      <dgm:prSet presAssocID="{F547495B-10D5-4B50-A31D-3B2F3E84F374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F745DEA-4C2D-4633-B632-2EA5ED89F82B}" type="pres">
      <dgm:prSet presAssocID="{F547495B-10D5-4B50-A31D-3B2F3E84F374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C70731B-14C3-445A-94AF-6B44D46522C5}" type="pres">
      <dgm:prSet presAssocID="{EBA6E8B9-A6D2-42AD-96F2-14A3FA7764C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7BED0-D6F3-4A9A-9B7C-D1F1FF7E653B}" type="pres">
      <dgm:prSet presAssocID="{90DB6DA3-7272-420B-9FEE-9B0871BAD1E7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971E456-1A4C-485A-BDE5-673DCC5116FB}" type="pres">
      <dgm:prSet presAssocID="{90DB6DA3-7272-420B-9FEE-9B0871BAD1E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F6C2F8B-EB7B-4514-888A-113E0ACC8617}" type="pres">
      <dgm:prSet presAssocID="{C3D7AE27-989D-436D-998C-F6551CFAC40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B25DF2-B97D-4E38-8561-320B47DA14A7}" type="presOf" srcId="{90DB6DA3-7272-420B-9FEE-9B0871BAD1E7}" destId="{CC67BED0-D6F3-4A9A-9B7C-D1F1FF7E653B}" srcOrd="0" destOrd="0" presId="urn:microsoft.com/office/officeart/2005/8/layout/process1"/>
    <dgm:cxn modelId="{1042C2AB-BEA4-4E87-B13B-F54E990F0713}" type="presOf" srcId="{EBA6E8B9-A6D2-42AD-96F2-14A3FA7764C0}" destId="{8C70731B-14C3-445A-94AF-6B44D46522C5}" srcOrd="0" destOrd="0" presId="urn:microsoft.com/office/officeart/2005/8/layout/process1"/>
    <dgm:cxn modelId="{38A7CDC8-4029-4AA7-AA7A-8814E2FB595B}" type="presOf" srcId="{C90924E9-0E57-42F0-8E48-98488E7002BB}" destId="{75AB2A4A-65EE-415B-83A6-39BDEFDCE9B0}" srcOrd="0" destOrd="0" presId="urn:microsoft.com/office/officeart/2005/8/layout/process1"/>
    <dgm:cxn modelId="{861B4428-6287-4AEC-8F2B-0B5DA3EA6789}" type="presOf" srcId="{C3D7AE27-989D-436D-998C-F6551CFAC407}" destId="{DF6C2F8B-EB7B-4514-888A-113E0ACC8617}" srcOrd="0" destOrd="0" presId="urn:microsoft.com/office/officeart/2005/8/layout/process1"/>
    <dgm:cxn modelId="{9875CCE9-665D-4D82-A9EF-094F450173BE}" type="presOf" srcId="{132E4427-DDA2-421C-BE42-44C996C183AF}" destId="{6FC7BD19-D4AA-4A83-8942-83F9DC7248BA}" srcOrd="0" destOrd="0" presId="urn:microsoft.com/office/officeart/2005/8/layout/process1"/>
    <dgm:cxn modelId="{92B2B9A5-4A2D-4FAB-B022-634BF88BA1A7}" srcId="{C90924E9-0E57-42F0-8E48-98488E7002BB}" destId="{132E4427-DDA2-421C-BE42-44C996C183AF}" srcOrd="0" destOrd="0" parTransId="{8D397A3F-F412-41BE-A13B-C0BDDE9156B2}" sibTransId="{F547495B-10D5-4B50-A31D-3B2F3E84F374}"/>
    <dgm:cxn modelId="{9B545194-DE59-4595-BFBB-33C7A6AD1377}" type="presOf" srcId="{F547495B-10D5-4B50-A31D-3B2F3E84F374}" destId="{3F745DEA-4C2D-4633-B632-2EA5ED89F82B}" srcOrd="1" destOrd="0" presId="urn:microsoft.com/office/officeart/2005/8/layout/process1"/>
    <dgm:cxn modelId="{E29908D5-C999-4097-AD91-99D6FF5815E0}" srcId="{C90924E9-0E57-42F0-8E48-98488E7002BB}" destId="{EBA6E8B9-A6D2-42AD-96F2-14A3FA7764C0}" srcOrd="1" destOrd="0" parTransId="{60CACE80-57FD-4EB7-827F-C28D4EA7621E}" sibTransId="{90DB6DA3-7272-420B-9FEE-9B0871BAD1E7}"/>
    <dgm:cxn modelId="{1D7869D5-C33C-4654-955C-5DFA3A6C4E2A}" srcId="{C90924E9-0E57-42F0-8E48-98488E7002BB}" destId="{C3D7AE27-989D-436D-998C-F6551CFAC407}" srcOrd="2" destOrd="0" parTransId="{2386D6D8-A01B-4DCE-A240-6BA87AABA25B}" sibTransId="{8B6EC4B7-8AA0-4048-BAC1-70A6B0D22610}"/>
    <dgm:cxn modelId="{E12164E4-6FBE-49EE-8FBD-12EB9AC2C3F3}" type="presOf" srcId="{F547495B-10D5-4B50-A31D-3B2F3E84F374}" destId="{1412E8F3-8C78-4D5D-BB0D-5EDB3B03E3D0}" srcOrd="0" destOrd="0" presId="urn:microsoft.com/office/officeart/2005/8/layout/process1"/>
    <dgm:cxn modelId="{04CC7503-19FE-4B0C-97B1-28CD0D06DFF6}" type="presOf" srcId="{90DB6DA3-7272-420B-9FEE-9B0871BAD1E7}" destId="{6971E456-1A4C-485A-BDE5-673DCC5116FB}" srcOrd="1" destOrd="0" presId="urn:microsoft.com/office/officeart/2005/8/layout/process1"/>
    <dgm:cxn modelId="{2C12BE92-B318-4E85-9795-684F6BBA0776}" type="presParOf" srcId="{75AB2A4A-65EE-415B-83A6-39BDEFDCE9B0}" destId="{6FC7BD19-D4AA-4A83-8942-83F9DC7248BA}" srcOrd="0" destOrd="0" presId="urn:microsoft.com/office/officeart/2005/8/layout/process1"/>
    <dgm:cxn modelId="{6FC349DD-C1D0-45AE-A661-235FDB6A4B01}" type="presParOf" srcId="{75AB2A4A-65EE-415B-83A6-39BDEFDCE9B0}" destId="{1412E8F3-8C78-4D5D-BB0D-5EDB3B03E3D0}" srcOrd="1" destOrd="0" presId="urn:microsoft.com/office/officeart/2005/8/layout/process1"/>
    <dgm:cxn modelId="{2B4C8A60-DFAB-44C4-B2D8-156DB32285B2}" type="presParOf" srcId="{1412E8F3-8C78-4D5D-BB0D-5EDB3B03E3D0}" destId="{3F745DEA-4C2D-4633-B632-2EA5ED89F82B}" srcOrd="0" destOrd="0" presId="urn:microsoft.com/office/officeart/2005/8/layout/process1"/>
    <dgm:cxn modelId="{A097E9C3-BABF-4D62-849C-820E64BD12E1}" type="presParOf" srcId="{75AB2A4A-65EE-415B-83A6-39BDEFDCE9B0}" destId="{8C70731B-14C3-445A-94AF-6B44D46522C5}" srcOrd="2" destOrd="0" presId="urn:microsoft.com/office/officeart/2005/8/layout/process1"/>
    <dgm:cxn modelId="{A561B95E-23A2-4295-8BD4-43515C9427FC}" type="presParOf" srcId="{75AB2A4A-65EE-415B-83A6-39BDEFDCE9B0}" destId="{CC67BED0-D6F3-4A9A-9B7C-D1F1FF7E653B}" srcOrd="3" destOrd="0" presId="urn:microsoft.com/office/officeart/2005/8/layout/process1"/>
    <dgm:cxn modelId="{F2F70B1D-56AC-4B85-9F48-D1205E31EFF2}" type="presParOf" srcId="{CC67BED0-D6F3-4A9A-9B7C-D1F1FF7E653B}" destId="{6971E456-1A4C-485A-BDE5-673DCC5116FB}" srcOrd="0" destOrd="0" presId="urn:microsoft.com/office/officeart/2005/8/layout/process1"/>
    <dgm:cxn modelId="{9A20B7AE-9CA6-4339-83EE-32823AB58A31}" type="presParOf" srcId="{75AB2A4A-65EE-415B-83A6-39BDEFDCE9B0}" destId="{DF6C2F8B-EB7B-4514-888A-113E0ACC861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0924E9-0E57-42F0-8E48-98488E7002BB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32E4427-DDA2-421C-BE42-44C996C183AF}">
      <dgm:prSet phldrT="[Текст]" custT="1"/>
      <dgm:spPr>
        <a:solidFill>
          <a:srgbClr val="204582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+mn-lt"/>
              <a:ea typeface="Calibri" panose="020F0502020204030204" pitchFamily="34" charset="0"/>
            </a:rPr>
            <a:t>Оснащение расходными материалами площадок</a:t>
          </a:r>
          <a:endParaRPr lang="ru-RU" sz="1600" dirty="0">
            <a:latin typeface="+mn-lt"/>
          </a:endParaRPr>
        </a:p>
      </dgm:t>
    </dgm:pt>
    <dgm:pt modelId="{8D397A3F-F412-41BE-A13B-C0BDDE9156B2}" type="parTrans" cxnId="{92B2B9A5-4A2D-4FAB-B022-634BF88BA1A7}">
      <dgm:prSet/>
      <dgm:spPr/>
      <dgm:t>
        <a:bodyPr/>
        <a:lstStyle/>
        <a:p>
          <a:endParaRPr lang="ru-RU" sz="1600"/>
        </a:p>
      </dgm:t>
    </dgm:pt>
    <dgm:pt modelId="{F547495B-10D5-4B50-A31D-3B2F3E84F374}" type="sibTrans" cxnId="{92B2B9A5-4A2D-4FAB-B022-634BF88BA1A7}">
      <dgm:prSet custT="1"/>
      <dgm:spPr/>
      <dgm:t>
        <a:bodyPr/>
        <a:lstStyle/>
        <a:p>
          <a:endParaRPr lang="ru-RU" sz="1600"/>
        </a:p>
      </dgm:t>
    </dgm:pt>
    <dgm:pt modelId="{EBA6E8B9-A6D2-42AD-96F2-14A3FA7764C0}">
      <dgm:prSet phldrT="[Текст]" custT="1"/>
      <dgm:spPr>
        <a:solidFill>
          <a:srgbClr val="A80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+mn-lt"/>
              <a:ea typeface="Calibri" panose="020F0502020204030204" pitchFamily="34" charset="0"/>
            </a:rPr>
            <a:t>Проведение ежемесячных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+mn-lt"/>
              <a:ea typeface="Calibri" panose="020F0502020204030204" pitchFamily="34" charset="0"/>
            </a:rPr>
            <a:t>контрольных срезов </a:t>
          </a:r>
          <a:endParaRPr lang="ru-RU" sz="1600" dirty="0">
            <a:latin typeface="+mn-lt"/>
          </a:endParaRPr>
        </a:p>
      </dgm:t>
    </dgm:pt>
    <dgm:pt modelId="{60CACE80-57FD-4EB7-827F-C28D4EA7621E}" type="parTrans" cxnId="{E29908D5-C999-4097-AD91-99D6FF5815E0}">
      <dgm:prSet/>
      <dgm:spPr/>
      <dgm:t>
        <a:bodyPr/>
        <a:lstStyle/>
        <a:p>
          <a:endParaRPr lang="ru-RU" sz="1600"/>
        </a:p>
      </dgm:t>
    </dgm:pt>
    <dgm:pt modelId="{90DB6DA3-7272-420B-9FEE-9B0871BAD1E7}" type="sibTrans" cxnId="{E29908D5-C999-4097-AD91-99D6FF5815E0}">
      <dgm:prSet custT="1"/>
      <dgm:spPr/>
      <dgm:t>
        <a:bodyPr/>
        <a:lstStyle/>
        <a:p>
          <a:endParaRPr lang="ru-RU" sz="1600"/>
        </a:p>
      </dgm:t>
    </dgm:pt>
    <dgm:pt modelId="{C3D7AE27-989D-436D-998C-F6551CFAC407}">
      <dgm:prSet phldrT="[Текст]" custT="1"/>
      <dgm:spPr>
        <a:solidFill>
          <a:srgbClr val="204582"/>
        </a:solidFill>
      </dgm:spPr>
      <dgm:t>
        <a:bodyPr/>
        <a:lstStyle/>
        <a:p>
          <a:r>
            <a:rPr lang="ru-RU" sz="1600" b="1" dirty="0" smtClean="0">
              <a:latin typeface="+mn-lt"/>
              <a:ea typeface="Calibri" panose="020F0502020204030204" pitchFamily="34" charset="0"/>
            </a:rPr>
            <a:t>Аттестация </a:t>
          </a:r>
          <a:r>
            <a:rPr lang="ru-RU" sz="1600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экспертов Национальной сборной</a:t>
          </a:r>
          <a:endParaRPr lang="ru-RU" sz="1600" dirty="0">
            <a:latin typeface="+mn-lt"/>
          </a:endParaRPr>
        </a:p>
      </dgm:t>
    </dgm:pt>
    <dgm:pt modelId="{2386D6D8-A01B-4DCE-A240-6BA87AABA25B}" type="parTrans" cxnId="{1D7869D5-C33C-4654-955C-5DFA3A6C4E2A}">
      <dgm:prSet/>
      <dgm:spPr/>
      <dgm:t>
        <a:bodyPr/>
        <a:lstStyle/>
        <a:p>
          <a:endParaRPr lang="ru-RU" sz="1600"/>
        </a:p>
      </dgm:t>
    </dgm:pt>
    <dgm:pt modelId="{8B6EC4B7-8AA0-4048-BAC1-70A6B0D22610}" type="sibTrans" cxnId="{1D7869D5-C33C-4654-955C-5DFA3A6C4E2A}">
      <dgm:prSet/>
      <dgm:spPr/>
      <dgm:t>
        <a:bodyPr/>
        <a:lstStyle/>
        <a:p>
          <a:endParaRPr lang="ru-RU" sz="1600"/>
        </a:p>
      </dgm:t>
    </dgm:pt>
    <dgm:pt modelId="{8A2F56E1-8A09-43E7-A194-75F221AC479B}">
      <dgm:prSet custT="1"/>
      <dgm:spPr>
        <a:solidFill>
          <a:srgbClr val="A8000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latin typeface="+mn-lt"/>
              <a:ea typeface="Calibri" panose="020F0502020204030204" pitchFamily="34" charset="0"/>
            </a:rPr>
            <a:t>Участие в </a:t>
          </a:r>
          <a:r>
            <a:rPr lang="ru-RU" sz="1600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общекомандных выездных </a:t>
          </a:r>
        </a:p>
        <a:p>
          <a:pPr>
            <a:spcAft>
              <a:spcPts val="0"/>
            </a:spcAft>
          </a:pPr>
          <a:r>
            <a:rPr lang="ru-RU" sz="1600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сборах</a:t>
          </a:r>
          <a:endParaRPr lang="ru-RU" sz="1600" dirty="0">
            <a:latin typeface="+mn-lt"/>
          </a:endParaRPr>
        </a:p>
      </dgm:t>
    </dgm:pt>
    <dgm:pt modelId="{DC4C6727-AC46-48AD-BA64-07734178F4DE}" type="parTrans" cxnId="{2F61EE9F-C041-487C-9D3B-B74804F925A8}">
      <dgm:prSet/>
      <dgm:spPr/>
      <dgm:t>
        <a:bodyPr/>
        <a:lstStyle/>
        <a:p>
          <a:endParaRPr lang="ru-RU"/>
        </a:p>
      </dgm:t>
    </dgm:pt>
    <dgm:pt modelId="{6F802ECB-E097-480B-9C8C-0F9B60F5BEE4}" type="sibTrans" cxnId="{2F61EE9F-C041-487C-9D3B-B74804F925A8}">
      <dgm:prSet/>
      <dgm:spPr/>
      <dgm:t>
        <a:bodyPr/>
        <a:lstStyle/>
        <a:p>
          <a:endParaRPr lang="ru-RU"/>
        </a:p>
      </dgm:t>
    </dgm:pt>
    <dgm:pt modelId="{75AB2A4A-65EE-415B-83A6-39BDEFDCE9B0}" type="pres">
      <dgm:prSet presAssocID="{C90924E9-0E57-42F0-8E48-98488E7002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C7BD19-D4AA-4A83-8942-83F9DC7248BA}" type="pres">
      <dgm:prSet presAssocID="{132E4427-DDA2-421C-BE42-44C996C183A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2E8F3-8C78-4D5D-BB0D-5EDB3B03E3D0}" type="pres">
      <dgm:prSet presAssocID="{F547495B-10D5-4B50-A31D-3B2F3E84F374}" presName="sibTrans" presStyleLbl="sibTrans2D1" presStyleIdx="0" presStyleCnt="3"/>
      <dgm:spPr/>
      <dgm:t>
        <a:bodyPr/>
        <a:lstStyle/>
        <a:p>
          <a:endParaRPr lang="ru-RU"/>
        </a:p>
      </dgm:t>
    </dgm:pt>
    <dgm:pt modelId="{3F745DEA-4C2D-4633-B632-2EA5ED89F82B}" type="pres">
      <dgm:prSet presAssocID="{F547495B-10D5-4B50-A31D-3B2F3E84F374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8C70731B-14C3-445A-94AF-6B44D46522C5}" type="pres">
      <dgm:prSet presAssocID="{EBA6E8B9-A6D2-42AD-96F2-14A3FA7764C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7BED0-D6F3-4A9A-9B7C-D1F1FF7E653B}" type="pres">
      <dgm:prSet presAssocID="{90DB6DA3-7272-420B-9FEE-9B0871BAD1E7}" presName="sibTrans" presStyleLbl="sibTrans2D1" presStyleIdx="1" presStyleCnt="3"/>
      <dgm:spPr/>
      <dgm:t>
        <a:bodyPr/>
        <a:lstStyle/>
        <a:p>
          <a:endParaRPr lang="ru-RU"/>
        </a:p>
      </dgm:t>
    </dgm:pt>
    <dgm:pt modelId="{6971E456-1A4C-485A-BDE5-673DCC5116FB}" type="pres">
      <dgm:prSet presAssocID="{90DB6DA3-7272-420B-9FEE-9B0871BAD1E7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F6C2F8B-EB7B-4514-888A-113E0ACC8617}" type="pres">
      <dgm:prSet presAssocID="{C3D7AE27-989D-436D-998C-F6551CFAC40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E20A5-D88F-4C1D-B0EB-97B6DF7FF300}" type="pres">
      <dgm:prSet presAssocID="{8B6EC4B7-8AA0-4048-BAC1-70A6B0D22610}" presName="sibTrans" presStyleLbl="sibTrans2D1" presStyleIdx="2" presStyleCnt="3"/>
      <dgm:spPr/>
      <dgm:t>
        <a:bodyPr/>
        <a:lstStyle/>
        <a:p>
          <a:endParaRPr lang="ru-RU"/>
        </a:p>
      </dgm:t>
    </dgm:pt>
    <dgm:pt modelId="{E243EB31-52A2-4A07-8749-BBB8037AE284}" type="pres">
      <dgm:prSet presAssocID="{8B6EC4B7-8AA0-4048-BAC1-70A6B0D22610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EA3640CF-D477-46ED-9A60-7339D5FF58D5}" type="pres">
      <dgm:prSet presAssocID="{8A2F56E1-8A09-43E7-A194-75F221AC479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320296-753E-4E3E-AF6A-35D3C6CB3C1D}" type="presOf" srcId="{C3D7AE27-989D-436D-998C-F6551CFAC407}" destId="{DF6C2F8B-EB7B-4514-888A-113E0ACC8617}" srcOrd="0" destOrd="0" presId="urn:microsoft.com/office/officeart/2005/8/layout/process1"/>
    <dgm:cxn modelId="{04767940-3DF0-4466-929C-806FF86028A4}" type="presOf" srcId="{C90924E9-0E57-42F0-8E48-98488E7002BB}" destId="{75AB2A4A-65EE-415B-83A6-39BDEFDCE9B0}" srcOrd="0" destOrd="0" presId="urn:microsoft.com/office/officeart/2005/8/layout/process1"/>
    <dgm:cxn modelId="{BD3D8E65-E33C-481F-A3DC-12B34D36549A}" type="presOf" srcId="{F547495B-10D5-4B50-A31D-3B2F3E84F374}" destId="{3F745DEA-4C2D-4633-B632-2EA5ED89F82B}" srcOrd="1" destOrd="0" presId="urn:microsoft.com/office/officeart/2005/8/layout/process1"/>
    <dgm:cxn modelId="{F56FB75B-3CF7-4431-B069-E08DAF739BA5}" type="presOf" srcId="{F547495B-10D5-4B50-A31D-3B2F3E84F374}" destId="{1412E8F3-8C78-4D5D-BB0D-5EDB3B03E3D0}" srcOrd="0" destOrd="0" presId="urn:microsoft.com/office/officeart/2005/8/layout/process1"/>
    <dgm:cxn modelId="{54C48E68-FB02-41C2-91DD-9E39B637D6A9}" type="presOf" srcId="{90DB6DA3-7272-420B-9FEE-9B0871BAD1E7}" destId="{6971E456-1A4C-485A-BDE5-673DCC5116FB}" srcOrd="1" destOrd="0" presId="urn:microsoft.com/office/officeart/2005/8/layout/process1"/>
    <dgm:cxn modelId="{48749B3A-E188-4E96-BC15-6E17EF1EED7A}" type="presOf" srcId="{8B6EC4B7-8AA0-4048-BAC1-70A6B0D22610}" destId="{761E20A5-D88F-4C1D-B0EB-97B6DF7FF300}" srcOrd="0" destOrd="0" presId="urn:microsoft.com/office/officeart/2005/8/layout/process1"/>
    <dgm:cxn modelId="{1663DE4C-9975-42BD-B2F9-A72B1464B299}" type="presOf" srcId="{90DB6DA3-7272-420B-9FEE-9B0871BAD1E7}" destId="{CC67BED0-D6F3-4A9A-9B7C-D1F1FF7E653B}" srcOrd="0" destOrd="0" presId="urn:microsoft.com/office/officeart/2005/8/layout/process1"/>
    <dgm:cxn modelId="{92B2B9A5-4A2D-4FAB-B022-634BF88BA1A7}" srcId="{C90924E9-0E57-42F0-8E48-98488E7002BB}" destId="{132E4427-DDA2-421C-BE42-44C996C183AF}" srcOrd="0" destOrd="0" parTransId="{8D397A3F-F412-41BE-A13B-C0BDDE9156B2}" sibTransId="{F547495B-10D5-4B50-A31D-3B2F3E84F374}"/>
    <dgm:cxn modelId="{54E1E0F9-55B9-47BD-A118-888F4B4F04BB}" type="presOf" srcId="{EBA6E8B9-A6D2-42AD-96F2-14A3FA7764C0}" destId="{8C70731B-14C3-445A-94AF-6B44D46522C5}" srcOrd="0" destOrd="0" presId="urn:microsoft.com/office/officeart/2005/8/layout/process1"/>
    <dgm:cxn modelId="{E29908D5-C999-4097-AD91-99D6FF5815E0}" srcId="{C90924E9-0E57-42F0-8E48-98488E7002BB}" destId="{EBA6E8B9-A6D2-42AD-96F2-14A3FA7764C0}" srcOrd="1" destOrd="0" parTransId="{60CACE80-57FD-4EB7-827F-C28D4EA7621E}" sibTransId="{90DB6DA3-7272-420B-9FEE-9B0871BAD1E7}"/>
    <dgm:cxn modelId="{1D7869D5-C33C-4654-955C-5DFA3A6C4E2A}" srcId="{C90924E9-0E57-42F0-8E48-98488E7002BB}" destId="{C3D7AE27-989D-436D-998C-F6551CFAC407}" srcOrd="2" destOrd="0" parTransId="{2386D6D8-A01B-4DCE-A240-6BA87AABA25B}" sibTransId="{8B6EC4B7-8AA0-4048-BAC1-70A6B0D22610}"/>
    <dgm:cxn modelId="{6060F93C-6582-417B-B1E5-111167F0D301}" type="presOf" srcId="{8A2F56E1-8A09-43E7-A194-75F221AC479B}" destId="{EA3640CF-D477-46ED-9A60-7339D5FF58D5}" srcOrd="0" destOrd="0" presId="urn:microsoft.com/office/officeart/2005/8/layout/process1"/>
    <dgm:cxn modelId="{00A07F7D-473A-4854-A282-6B21601EFC09}" type="presOf" srcId="{132E4427-DDA2-421C-BE42-44C996C183AF}" destId="{6FC7BD19-D4AA-4A83-8942-83F9DC7248BA}" srcOrd="0" destOrd="0" presId="urn:microsoft.com/office/officeart/2005/8/layout/process1"/>
    <dgm:cxn modelId="{2F61EE9F-C041-487C-9D3B-B74804F925A8}" srcId="{C90924E9-0E57-42F0-8E48-98488E7002BB}" destId="{8A2F56E1-8A09-43E7-A194-75F221AC479B}" srcOrd="3" destOrd="0" parTransId="{DC4C6727-AC46-48AD-BA64-07734178F4DE}" sibTransId="{6F802ECB-E097-480B-9C8C-0F9B60F5BEE4}"/>
    <dgm:cxn modelId="{7E74F076-02CF-4256-AD48-B248CBE50ECD}" type="presOf" srcId="{8B6EC4B7-8AA0-4048-BAC1-70A6B0D22610}" destId="{E243EB31-52A2-4A07-8749-BBB8037AE284}" srcOrd="1" destOrd="0" presId="urn:microsoft.com/office/officeart/2005/8/layout/process1"/>
    <dgm:cxn modelId="{075E11FD-9E27-4F6C-94E0-C21CF3BBB8D8}" type="presParOf" srcId="{75AB2A4A-65EE-415B-83A6-39BDEFDCE9B0}" destId="{6FC7BD19-D4AA-4A83-8942-83F9DC7248BA}" srcOrd="0" destOrd="0" presId="urn:microsoft.com/office/officeart/2005/8/layout/process1"/>
    <dgm:cxn modelId="{84543139-5C5C-4931-897A-7E6EA1EDDB34}" type="presParOf" srcId="{75AB2A4A-65EE-415B-83A6-39BDEFDCE9B0}" destId="{1412E8F3-8C78-4D5D-BB0D-5EDB3B03E3D0}" srcOrd="1" destOrd="0" presId="urn:microsoft.com/office/officeart/2005/8/layout/process1"/>
    <dgm:cxn modelId="{7DFC1361-5D76-48E6-ADE2-847C33D27B09}" type="presParOf" srcId="{1412E8F3-8C78-4D5D-BB0D-5EDB3B03E3D0}" destId="{3F745DEA-4C2D-4633-B632-2EA5ED89F82B}" srcOrd="0" destOrd="0" presId="urn:microsoft.com/office/officeart/2005/8/layout/process1"/>
    <dgm:cxn modelId="{43592A41-5B0B-471F-87B8-ADF2032E239E}" type="presParOf" srcId="{75AB2A4A-65EE-415B-83A6-39BDEFDCE9B0}" destId="{8C70731B-14C3-445A-94AF-6B44D46522C5}" srcOrd="2" destOrd="0" presId="urn:microsoft.com/office/officeart/2005/8/layout/process1"/>
    <dgm:cxn modelId="{1F945407-F33C-4594-90FE-7F6F8D4391E3}" type="presParOf" srcId="{75AB2A4A-65EE-415B-83A6-39BDEFDCE9B0}" destId="{CC67BED0-D6F3-4A9A-9B7C-D1F1FF7E653B}" srcOrd="3" destOrd="0" presId="urn:microsoft.com/office/officeart/2005/8/layout/process1"/>
    <dgm:cxn modelId="{B6F3B5BA-6B4F-4C90-AECA-B9A8A0295167}" type="presParOf" srcId="{CC67BED0-D6F3-4A9A-9B7C-D1F1FF7E653B}" destId="{6971E456-1A4C-485A-BDE5-673DCC5116FB}" srcOrd="0" destOrd="0" presId="urn:microsoft.com/office/officeart/2005/8/layout/process1"/>
    <dgm:cxn modelId="{4F6D4687-B80A-45B4-962B-88CBCA65D90A}" type="presParOf" srcId="{75AB2A4A-65EE-415B-83A6-39BDEFDCE9B0}" destId="{DF6C2F8B-EB7B-4514-888A-113E0ACC8617}" srcOrd="4" destOrd="0" presId="urn:microsoft.com/office/officeart/2005/8/layout/process1"/>
    <dgm:cxn modelId="{49DFCEB7-AF63-4DE2-A1B6-3C1AF85F441A}" type="presParOf" srcId="{75AB2A4A-65EE-415B-83A6-39BDEFDCE9B0}" destId="{761E20A5-D88F-4C1D-B0EB-97B6DF7FF300}" srcOrd="5" destOrd="0" presId="urn:microsoft.com/office/officeart/2005/8/layout/process1"/>
    <dgm:cxn modelId="{3CE1BC90-59ED-40B4-8D40-A298CC81A2A1}" type="presParOf" srcId="{761E20A5-D88F-4C1D-B0EB-97B6DF7FF300}" destId="{E243EB31-52A2-4A07-8749-BBB8037AE284}" srcOrd="0" destOrd="0" presId="urn:microsoft.com/office/officeart/2005/8/layout/process1"/>
    <dgm:cxn modelId="{174737E9-A717-4BC8-A582-800F7B0544D4}" type="presParOf" srcId="{75AB2A4A-65EE-415B-83A6-39BDEFDCE9B0}" destId="{EA3640CF-D477-46ED-9A60-7339D5FF58D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0924E9-0E57-42F0-8E48-98488E7002BB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32E4427-DDA2-421C-BE42-44C996C183AF}">
      <dgm:prSet phldrT="[Текст]" custT="1"/>
      <dgm:spPr>
        <a:solidFill>
          <a:srgbClr val="204582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/>
            <a:t>Реализации перспективных проектов и программ движения </a:t>
          </a:r>
          <a:endParaRPr lang="ru-RU" sz="1600" dirty="0">
            <a:latin typeface="+mn-lt"/>
          </a:endParaRPr>
        </a:p>
      </dgm:t>
    </dgm:pt>
    <dgm:pt modelId="{8D397A3F-F412-41BE-A13B-C0BDDE9156B2}" type="parTrans" cxnId="{92B2B9A5-4A2D-4FAB-B022-634BF88BA1A7}">
      <dgm:prSet/>
      <dgm:spPr/>
      <dgm:t>
        <a:bodyPr/>
        <a:lstStyle/>
        <a:p>
          <a:endParaRPr lang="ru-RU" sz="1600"/>
        </a:p>
      </dgm:t>
    </dgm:pt>
    <dgm:pt modelId="{F547495B-10D5-4B50-A31D-3B2F3E84F374}" type="sibTrans" cxnId="{92B2B9A5-4A2D-4FAB-B022-634BF88BA1A7}">
      <dgm:prSet custT="1"/>
      <dgm:spPr/>
      <dgm:t>
        <a:bodyPr/>
        <a:lstStyle/>
        <a:p>
          <a:endParaRPr lang="ru-RU" sz="1600"/>
        </a:p>
      </dgm:t>
    </dgm:pt>
    <dgm:pt modelId="{EBA6E8B9-A6D2-42AD-96F2-14A3FA7764C0}">
      <dgm:prSet phldrT="[Текст]" custT="1"/>
      <dgm:spPr>
        <a:solidFill>
          <a:srgbClr val="A80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/>
            <a:t>Сопровождение трудоустройства, стажировок, программ целевого обучения участников </a:t>
          </a:r>
          <a:endParaRPr lang="ru-RU" sz="1600" dirty="0">
            <a:latin typeface="+mn-lt"/>
          </a:endParaRPr>
        </a:p>
      </dgm:t>
    </dgm:pt>
    <dgm:pt modelId="{60CACE80-57FD-4EB7-827F-C28D4EA7621E}" type="parTrans" cxnId="{E29908D5-C999-4097-AD91-99D6FF5815E0}">
      <dgm:prSet/>
      <dgm:spPr/>
      <dgm:t>
        <a:bodyPr/>
        <a:lstStyle/>
        <a:p>
          <a:endParaRPr lang="ru-RU" sz="1600"/>
        </a:p>
      </dgm:t>
    </dgm:pt>
    <dgm:pt modelId="{90DB6DA3-7272-420B-9FEE-9B0871BAD1E7}" type="sibTrans" cxnId="{E29908D5-C999-4097-AD91-99D6FF5815E0}">
      <dgm:prSet custT="1"/>
      <dgm:spPr/>
      <dgm:t>
        <a:bodyPr/>
        <a:lstStyle/>
        <a:p>
          <a:endParaRPr lang="ru-RU" sz="1600"/>
        </a:p>
      </dgm:t>
    </dgm:pt>
    <dgm:pt modelId="{C3D7AE27-989D-436D-998C-F6551CFAC407}">
      <dgm:prSet phldrT="[Текст]" custT="1"/>
      <dgm:spPr>
        <a:solidFill>
          <a:srgbClr val="204582"/>
        </a:solidFill>
      </dgm:spPr>
      <dgm:t>
        <a:bodyPr/>
        <a:lstStyle/>
        <a:p>
          <a:r>
            <a:rPr lang="ru-RU" sz="1600" b="1" dirty="0" smtClean="0"/>
            <a:t>Реализация мероприятий по профессиональному развитию участников движения</a:t>
          </a:r>
          <a:endParaRPr lang="ru-RU" sz="1600" dirty="0">
            <a:latin typeface="+mn-lt"/>
          </a:endParaRPr>
        </a:p>
      </dgm:t>
    </dgm:pt>
    <dgm:pt modelId="{2386D6D8-A01B-4DCE-A240-6BA87AABA25B}" type="parTrans" cxnId="{1D7869D5-C33C-4654-955C-5DFA3A6C4E2A}">
      <dgm:prSet/>
      <dgm:spPr/>
      <dgm:t>
        <a:bodyPr/>
        <a:lstStyle/>
        <a:p>
          <a:endParaRPr lang="ru-RU" sz="1600"/>
        </a:p>
      </dgm:t>
    </dgm:pt>
    <dgm:pt modelId="{8B6EC4B7-8AA0-4048-BAC1-70A6B0D22610}" type="sibTrans" cxnId="{1D7869D5-C33C-4654-955C-5DFA3A6C4E2A}">
      <dgm:prSet/>
      <dgm:spPr/>
      <dgm:t>
        <a:bodyPr/>
        <a:lstStyle/>
        <a:p>
          <a:endParaRPr lang="ru-RU" sz="1600"/>
        </a:p>
      </dgm:t>
    </dgm:pt>
    <dgm:pt modelId="{75AB2A4A-65EE-415B-83A6-39BDEFDCE9B0}" type="pres">
      <dgm:prSet presAssocID="{C90924E9-0E57-42F0-8E48-98488E7002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C7BD19-D4AA-4A83-8942-83F9DC7248BA}" type="pres">
      <dgm:prSet presAssocID="{132E4427-DDA2-421C-BE42-44C996C183A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2E8F3-8C78-4D5D-BB0D-5EDB3B03E3D0}" type="pres">
      <dgm:prSet presAssocID="{F547495B-10D5-4B50-A31D-3B2F3E84F374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F745DEA-4C2D-4633-B632-2EA5ED89F82B}" type="pres">
      <dgm:prSet presAssocID="{F547495B-10D5-4B50-A31D-3B2F3E84F374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C70731B-14C3-445A-94AF-6B44D46522C5}" type="pres">
      <dgm:prSet presAssocID="{EBA6E8B9-A6D2-42AD-96F2-14A3FA7764C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7BED0-D6F3-4A9A-9B7C-D1F1FF7E653B}" type="pres">
      <dgm:prSet presAssocID="{90DB6DA3-7272-420B-9FEE-9B0871BAD1E7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971E456-1A4C-485A-BDE5-673DCC5116FB}" type="pres">
      <dgm:prSet presAssocID="{90DB6DA3-7272-420B-9FEE-9B0871BAD1E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F6C2F8B-EB7B-4514-888A-113E0ACC8617}" type="pres">
      <dgm:prSet presAssocID="{C3D7AE27-989D-436D-998C-F6551CFAC40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434E56-F24C-4DAF-B73B-0C82AC38C234}" type="presOf" srcId="{F547495B-10D5-4B50-A31D-3B2F3E84F374}" destId="{3F745DEA-4C2D-4633-B632-2EA5ED89F82B}" srcOrd="1" destOrd="0" presId="urn:microsoft.com/office/officeart/2005/8/layout/process1"/>
    <dgm:cxn modelId="{9A194A21-0A54-41DA-8FB8-2147042A0C2A}" type="presOf" srcId="{F547495B-10D5-4B50-A31D-3B2F3E84F374}" destId="{1412E8F3-8C78-4D5D-BB0D-5EDB3B03E3D0}" srcOrd="0" destOrd="0" presId="urn:microsoft.com/office/officeart/2005/8/layout/process1"/>
    <dgm:cxn modelId="{7E3F4F8A-B302-4B24-B128-4371BFDDB54A}" type="presOf" srcId="{90DB6DA3-7272-420B-9FEE-9B0871BAD1E7}" destId="{6971E456-1A4C-485A-BDE5-673DCC5116FB}" srcOrd="1" destOrd="0" presId="urn:microsoft.com/office/officeart/2005/8/layout/process1"/>
    <dgm:cxn modelId="{E95BFC6C-D4D2-41CD-A8CC-14905FBF97DC}" type="presOf" srcId="{C3D7AE27-989D-436D-998C-F6551CFAC407}" destId="{DF6C2F8B-EB7B-4514-888A-113E0ACC8617}" srcOrd="0" destOrd="0" presId="urn:microsoft.com/office/officeart/2005/8/layout/process1"/>
    <dgm:cxn modelId="{1C1B90FF-2559-415F-8EE2-06AF8C0286F3}" type="presOf" srcId="{EBA6E8B9-A6D2-42AD-96F2-14A3FA7764C0}" destId="{8C70731B-14C3-445A-94AF-6B44D46522C5}" srcOrd="0" destOrd="0" presId="urn:microsoft.com/office/officeart/2005/8/layout/process1"/>
    <dgm:cxn modelId="{7FD308A2-EF35-479A-A949-47B4B4C3BE72}" type="presOf" srcId="{90DB6DA3-7272-420B-9FEE-9B0871BAD1E7}" destId="{CC67BED0-D6F3-4A9A-9B7C-D1F1FF7E653B}" srcOrd="0" destOrd="0" presId="urn:microsoft.com/office/officeart/2005/8/layout/process1"/>
    <dgm:cxn modelId="{1D7869D5-C33C-4654-955C-5DFA3A6C4E2A}" srcId="{C90924E9-0E57-42F0-8E48-98488E7002BB}" destId="{C3D7AE27-989D-436D-998C-F6551CFAC407}" srcOrd="2" destOrd="0" parTransId="{2386D6D8-A01B-4DCE-A240-6BA87AABA25B}" sibTransId="{8B6EC4B7-8AA0-4048-BAC1-70A6B0D22610}"/>
    <dgm:cxn modelId="{E29908D5-C999-4097-AD91-99D6FF5815E0}" srcId="{C90924E9-0E57-42F0-8E48-98488E7002BB}" destId="{EBA6E8B9-A6D2-42AD-96F2-14A3FA7764C0}" srcOrd="1" destOrd="0" parTransId="{60CACE80-57FD-4EB7-827F-C28D4EA7621E}" sibTransId="{90DB6DA3-7272-420B-9FEE-9B0871BAD1E7}"/>
    <dgm:cxn modelId="{6EE9BD85-2A9B-4A74-96E4-312373CDC998}" type="presOf" srcId="{132E4427-DDA2-421C-BE42-44C996C183AF}" destId="{6FC7BD19-D4AA-4A83-8942-83F9DC7248BA}" srcOrd="0" destOrd="0" presId="urn:microsoft.com/office/officeart/2005/8/layout/process1"/>
    <dgm:cxn modelId="{92B2B9A5-4A2D-4FAB-B022-634BF88BA1A7}" srcId="{C90924E9-0E57-42F0-8E48-98488E7002BB}" destId="{132E4427-DDA2-421C-BE42-44C996C183AF}" srcOrd="0" destOrd="0" parTransId="{8D397A3F-F412-41BE-A13B-C0BDDE9156B2}" sibTransId="{F547495B-10D5-4B50-A31D-3B2F3E84F374}"/>
    <dgm:cxn modelId="{102E6962-19D5-44D9-BC12-E356B99D077D}" type="presOf" srcId="{C90924E9-0E57-42F0-8E48-98488E7002BB}" destId="{75AB2A4A-65EE-415B-83A6-39BDEFDCE9B0}" srcOrd="0" destOrd="0" presId="urn:microsoft.com/office/officeart/2005/8/layout/process1"/>
    <dgm:cxn modelId="{750ABB71-2AB5-438D-8237-9E14E7BD2F84}" type="presParOf" srcId="{75AB2A4A-65EE-415B-83A6-39BDEFDCE9B0}" destId="{6FC7BD19-D4AA-4A83-8942-83F9DC7248BA}" srcOrd="0" destOrd="0" presId="urn:microsoft.com/office/officeart/2005/8/layout/process1"/>
    <dgm:cxn modelId="{EAC3662C-3CA3-4733-9234-7B3502A0B36C}" type="presParOf" srcId="{75AB2A4A-65EE-415B-83A6-39BDEFDCE9B0}" destId="{1412E8F3-8C78-4D5D-BB0D-5EDB3B03E3D0}" srcOrd="1" destOrd="0" presId="urn:microsoft.com/office/officeart/2005/8/layout/process1"/>
    <dgm:cxn modelId="{4FEE5960-E8A8-47F1-AFE0-F2F75BEFCB05}" type="presParOf" srcId="{1412E8F3-8C78-4D5D-BB0D-5EDB3B03E3D0}" destId="{3F745DEA-4C2D-4633-B632-2EA5ED89F82B}" srcOrd="0" destOrd="0" presId="urn:microsoft.com/office/officeart/2005/8/layout/process1"/>
    <dgm:cxn modelId="{CA19A3E6-90D5-42B4-9DEB-CC35ED9E1055}" type="presParOf" srcId="{75AB2A4A-65EE-415B-83A6-39BDEFDCE9B0}" destId="{8C70731B-14C3-445A-94AF-6B44D46522C5}" srcOrd="2" destOrd="0" presId="urn:microsoft.com/office/officeart/2005/8/layout/process1"/>
    <dgm:cxn modelId="{F08C1CE4-0642-439B-9934-D39B305CE8B1}" type="presParOf" srcId="{75AB2A4A-65EE-415B-83A6-39BDEFDCE9B0}" destId="{CC67BED0-D6F3-4A9A-9B7C-D1F1FF7E653B}" srcOrd="3" destOrd="0" presId="urn:microsoft.com/office/officeart/2005/8/layout/process1"/>
    <dgm:cxn modelId="{C946C3B1-45A1-4E07-A028-24EC6EBEDC76}" type="presParOf" srcId="{CC67BED0-D6F3-4A9A-9B7C-D1F1FF7E653B}" destId="{6971E456-1A4C-485A-BDE5-673DCC5116FB}" srcOrd="0" destOrd="0" presId="urn:microsoft.com/office/officeart/2005/8/layout/process1"/>
    <dgm:cxn modelId="{7F53026A-D84F-401F-BFB6-B7FC6379F6C9}" type="presParOf" srcId="{75AB2A4A-65EE-415B-83A6-39BDEFDCE9B0}" destId="{DF6C2F8B-EB7B-4514-888A-113E0ACC861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0924E9-0E57-42F0-8E48-98488E7002BB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32E4427-DDA2-421C-BE42-44C996C183AF}">
      <dgm:prSet phldrT="[Текст]" custT="1"/>
      <dgm:spPr>
        <a:solidFill>
          <a:srgbClr val="204582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/>
            <a:t>Реализация </a:t>
          </a:r>
          <a:r>
            <a:rPr lang="ru-RU" sz="1600" b="1" dirty="0" err="1" smtClean="0"/>
            <a:t>профориентационных</a:t>
          </a:r>
          <a:r>
            <a:rPr lang="ru-RU" sz="1600" b="1" dirty="0" smtClean="0"/>
            <a:t> и </a:t>
          </a:r>
          <a:r>
            <a:rPr lang="ru-RU" sz="1600" b="1" dirty="0" err="1" smtClean="0"/>
            <a:t>профнавигационных</a:t>
          </a:r>
          <a:r>
            <a:rPr lang="ru-RU" sz="1600" b="1" dirty="0" smtClean="0"/>
            <a:t> мероприятий</a:t>
          </a:r>
          <a:endParaRPr lang="ru-RU" sz="1600" dirty="0">
            <a:latin typeface="+mn-lt"/>
          </a:endParaRPr>
        </a:p>
      </dgm:t>
    </dgm:pt>
    <dgm:pt modelId="{8D397A3F-F412-41BE-A13B-C0BDDE9156B2}" type="parTrans" cxnId="{92B2B9A5-4A2D-4FAB-B022-634BF88BA1A7}">
      <dgm:prSet/>
      <dgm:spPr/>
      <dgm:t>
        <a:bodyPr/>
        <a:lstStyle/>
        <a:p>
          <a:endParaRPr lang="ru-RU" sz="1600"/>
        </a:p>
      </dgm:t>
    </dgm:pt>
    <dgm:pt modelId="{F547495B-10D5-4B50-A31D-3B2F3E84F374}" type="sibTrans" cxnId="{92B2B9A5-4A2D-4FAB-B022-634BF88BA1A7}">
      <dgm:prSet custT="1"/>
      <dgm:spPr/>
      <dgm:t>
        <a:bodyPr/>
        <a:lstStyle/>
        <a:p>
          <a:endParaRPr lang="ru-RU" sz="1600"/>
        </a:p>
      </dgm:t>
    </dgm:pt>
    <dgm:pt modelId="{EBA6E8B9-A6D2-42AD-96F2-14A3FA7764C0}">
      <dgm:prSet phldrT="[Текст]" custT="1"/>
      <dgm:spPr>
        <a:solidFill>
          <a:srgbClr val="A80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/>
            <a:t>Организация работы с партнерами и формирование координационного совета</a:t>
          </a:r>
          <a:endParaRPr lang="ru-RU" sz="1600" dirty="0">
            <a:latin typeface="+mn-lt"/>
          </a:endParaRPr>
        </a:p>
      </dgm:t>
    </dgm:pt>
    <dgm:pt modelId="{60CACE80-57FD-4EB7-827F-C28D4EA7621E}" type="parTrans" cxnId="{E29908D5-C999-4097-AD91-99D6FF5815E0}">
      <dgm:prSet/>
      <dgm:spPr/>
      <dgm:t>
        <a:bodyPr/>
        <a:lstStyle/>
        <a:p>
          <a:endParaRPr lang="ru-RU" sz="1600"/>
        </a:p>
      </dgm:t>
    </dgm:pt>
    <dgm:pt modelId="{90DB6DA3-7272-420B-9FEE-9B0871BAD1E7}" type="sibTrans" cxnId="{E29908D5-C999-4097-AD91-99D6FF5815E0}">
      <dgm:prSet custT="1"/>
      <dgm:spPr/>
      <dgm:t>
        <a:bodyPr/>
        <a:lstStyle/>
        <a:p>
          <a:endParaRPr lang="ru-RU" sz="1600"/>
        </a:p>
      </dgm:t>
    </dgm:pt>
    <dgm:pt modelId="{C3D7AE27-989D-436D-998C-F6551CFAC407}">
      <dgm:prSet phldrT="[Текст]" custT="1"/>
      <dgm:spPr>
        <a:solidFill>
          <a:srgbClr val="204582"/>
        </a:solidFill>
      </dgm:spPr>
      <dgm:t>
        <a:bodyPr/>
        <a:lstStyle/>
        <a:p>
          <a:r>
            <a:rPr lang="ru-RU" sz="1600" b="1" dirty="0" smtClean="0"/>
            <a:t>Организация работы оргкомитета по развитию движения с участием РОИВ, отраслевых союзов, объединений работодателей, предпринимателей, ООИ</a:t>
          </a:r>
          <a:endParaRPr lang="ru-RU" sz="1600" dirty="0">
            <a:latin typeface="+mn-lt"/>
          </a:endParaRPr>
        </a:p>
      </dgm:t>
    </dgm:pt>
    <dgm:pt modelId="{2386D6D8-A01B-4DCE-A240-6BA87AABA25B}" type="parTrans" cxnId="{1D7869D5-C33C-4654-955C-5DFA3A6C4E2A}">
      <dgm:prSet/>
      <dgm:spPr/>
      <dgm:t>
        <a:bodyPr/>
        <a:lstStyle/>
        <a:p>
          <a:endParaRPr lang="ru-RU" sz="1600"/>
        </a:p>
      </dgm:t>
    </dgm:pt>
    <dgm:pt modelId="{8B6EC4B7-8AA0-4048-BAC1-70A6B0D22610}" type="sibTrans" cxnId="{1D7869D5-C33C-4654-955C-5DFA3A6C4E2A}">
      <dgm:prSet/>
      <dgm:spPr/>
      <dgm:t>
        <a:bodyPr/>
        <a:lstStyle/>
        <a:p>
          <a:endParaRPr lang="ru-RU" sz="1600"/>
        </a:p>
      </dgm:t>
    </dgm:pt>
    <dgm:pt modelId="{75AB2A4A-65EE-415B-83A6-39BDEFDCE9B0}" type="pres">
      <dgm:prSet presAssocID="{C90924E9-0E57-42F0-8E48-98488E7002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C7BD19-D4AA-4A83-8942-83F9DC7248BA}" type="pres">
      <dgm:prSet presAssocID="{132E4427-DDA2-421C-BE42-44C996C183A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2E8F3-8C78-4D5D-BB0D-5EDB3B03E3D0}" type="pres">
      <dgm:prSet presAssocID="{F547495B-10D5-4B50-A31D-3B2F3E84F374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F745DEA-4C2D-4633-B632-2EA5ED89F82B}" type="pres">
      <dgm:prSet presAssocID="{F547495B-10D5-4B50-A31D-3B2F3E84F374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C70731B-14C3-445A-94AF-6B44D46522C5}" type="pres">
      <dgm:prSet presAssocID="{EBA6E8B9-A6D2-42AD-96F2-14A3FA7764C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7BED0-D6F3-4A9A-9B7C-D1F1FF7E653B}" type="pres">
      <dgm:prSet presAssocID="{90DB6DA3-7272-420B-9FEE-9B0871BAD1E7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971E456-1A4C-485A-BDE5-673DCC5116FB}" type="pres">
      <dgm:prSet presAssocID="{90DB6DA3-7272-420B-9FEE-9B0871BAD1E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F6C2F8B-EB7B-4514-888A-113E0ACC8617}" type="pres">
      <dgm:prSet presAssocID="{C3D7AE27-989D-436D-998C-F6551CFAC40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F67999-236E-46E6-8893-6C8FC3142036}" type="presOf" srcId="{C90924E9-0E57-42F0-8E48-98488E7002BB}" destId="{75AB2A4A-65EE-415B-83A6-39BDEFDCE9B0}" srcOrd="0" destOrd="0" presId="urn:microsoft.com/office/officeart/2005/8/layout/process1"/>
    <dgm:cxn modelId="{E63F38CA-CD5C-4A60-B8AF-8F1F3455C2AB}" type="presOf" srcId="{132E4427-DDA2-421C-BE42-44C996C183AF}" destId="{6FC7BD19-D4AA-4A83-8942-83F9DC7248BA}" srcOrd="0" destOrd="0" presId="urn:microsoft.com/office/officeart/2005/8/layout/process1"/>
    <dgm:cxn modelId="{A4937FD8-653B-4923-B920-9E6013E8CAB8}" type="presOf" srcId="{90DB6DA3-7272-420B-9FEE-9B0871BAD1E7}" destId="{6971E456-1A4C-485A-BDE5-673DCC5116FB}" srcOrd="1" destOrd="0" presId="urn:microsoft.com/office/officeart/2005/8/layout/process1"/>
    <dgm:cxn modelId="{FC1550DF-E678-4FD2-A4D2-85A9CFEF2532}" type="presOf" srcId="{C3D7AE27-989D-436D-998C-F6551CFAC407}" destId="{DF6C2F8B-EB7B-4514-888A-113E0ACC8617}" srcOrd="0" destOrd="0" presId="urn:microsoft.com/office/officeart/2005/8/layout/process1"/>
    <dgm:cxn modelId="{92B2B9A5-4A2D-4FAB-B022-634BF88BA1A7}" srcId="{C90924E9-0E57-42F0-8E48-98488E7002BB}" destId="{132E4427-DDA2-421C-BE42-44C996C183AF}" srcOrd="0" destOrd="0" parTransId="{8D397A3F-F412-41BE-A13B-C0BDDE9156B2}" sibTransId="{F547495B-10D5-4B50-A31D-3B2F3E84F374}"/>
    <dgm:cxn modelId="{47C996B2-0533-42CA-8BD0-1C44DEF2587E}" type="presOf" srcId="{F547495B-10D5-4B50-A31D-3B2F3E84F374}" destId="{3F745DEA-4C2D-4633-B632-2EA5ED89F82B}" srcOrd="1" destOrd="0" presId="urn:microsoft.com/office/officeart/2005/8/layout/process1"/>
    <dgm:cxn modelId="{E29908D5-C999-4097-AD91-99D6FF5815E0}" srcId="{C90924E9-0E57-42F0-8E48-98488E7002BB}" destId="{EBA6E8B9-A6D2-42AD-96F2-14A3FA7764C0}" srcOrd="1" destOrd="0" parTransId="{60CACE80-57FD-4EB7-827F-C28D4EA7621E}" sibTransId="{90DB6DA3-7272-420B-9FEE-9B0871BAD1E7}"/>
    <dgm:cxn modelId="{1D7869D5-C33C-4654-955C-5DFA3A6C4E2A}" srcId="{C90924E9-0E57-42F0-8E48-98488E7002BB}" destId="{C3D7AE27-989D-436D-998C-F6551CFAC407}" srcOrd="2" destOrd="0" parTransId="{2386D6D8-A01B-4DCE-A240-6BA87AABA25B}" sibTransId="{8B6EC4B7-8AA0-4048-BAC1-70A6B0D22610}"/>
    <dgm:cxn modelId="{F3C8222F-E6DA-4217-9857-BEB369244F6B}" type="presOf" srcId="{F547495B-10D5-4B50-A31D-3B2F3E84F374}" destId="{1412E8F3-8C78-4D5D-BB0D-5EDB3B03E3D0}" srcOrd="0" destOrd="0" presId="urn:microsoft.com/office/officeart/2005/8/layout/process1"/>
    <dgm:cxn modelId="{2FDF95A7-D939-47BB-9D44-81B7F3492546}" type="presOf" srcId="{EBA6E8B9-A6D2-42AD-96F2-14A3FA7764C0}" destId="{8C70731B-14C3-445A-94AF-6B44D46522C5}" srcOrd="0" destOrd="0" presId="urn:microsoft.com/office/officeart/2005/8/layout/process1"/>
    <dgm:cxn modelId="{2B959F96-D8A1-4BAF-9C11-D648D9BCD6C7}" type="presOf" srcId="{90DB6DA3-7272-420B-9FEE-9B0871BAD1E7}" destId="{CC67BED0-D6F3-4A9A-9B7C-D1F1FF7E653B}" srcOrd="0" destOrd="0" presId="urn:microsoft.com/office/officeart/2005/8/layout/process1"/>
    <dgm:cxn modelId="{6C4DF796-3CD7-4218-B0B7-6589F0F673B8}" type="presParOf" srcId="{75AB2A4A-65EE-415B-83A6-39BDEFDCE9B0}" destId="{6FC7BD19-D4AA-4A83-8942-83F9DC7248BA}" srcOrd="0" destOrd="0" presId="urn:microsoft.com/office/officeart/2005/8/layout/process1"/>
    <dgm:cxn modelId="{822AF72C-3022-4B40-BCE8-F89603CA0F56}" type="presParOf" srcId="{75AB2A4A-65EE-415B-83A6-39BDEFDCE9B0}" destId="{1412E8F3-8C78-4D5D-BB0D-5EDB3B03E3D0}" srcOrd="1" destOrd="0" presId="urn:microsoft.com/office/officeart/2005/8/layout/process1"/>
    <dgm:cxn modelId="{6FE749B6-65EB-4DE2-B8E4-0C269C997650}" type="presParOf" srcId="{1412E8F3-8C78-4D5D-BB0D-5EDB3B03E3D0}" destId="{3F745DEA-4C2D-4633-B632-2EA5ED89F82B}" srcOrd="0" destOrd="0" presId="urn:microsoft.com/office/officeart/2005/8/layout/process1"/>
    <dgm:cxn modelId="{BB9335A0-87B7-4E04-A4DB-E3EDC29B9749}" type="presParOf" srcId="{75AB2A4A-65EE-415B-83A6-39BDEFDCE9B0}" destId="{8C70731B-14C3-445A-94AF-6B44D46522C5}" srcOrd="2" destOrd="0" presId="urn:microsoft.com/office/officeart/2005/8/layout/process1"/>
    <dgm:cxn modelId="{43119664-6929-4D74-B833-A23ECBBB622D}" type="presParOf" srcId="{75AB2A4A-65EE-415B-83A6-39BDEFDCE9B0}" destId="{CC67BED0-D6F3-4A9A-9B7C-D1F1FF7E653B}" srcOrd="3" destOrd="0" presId="urn:microsoft.com/office/officeart/2005/8/layout/process1"/>
    <dgm:cxn modelId="{FCDF2234-72F5-4EC5-8CED-2121D2E55891}" type="presParOf" srcId="{CC67BED0-D6F3-4A9A-9B7C-D1F1FF7E653B}" destId="{6971E456-1A4C-485A-BDE5-673DCC5116FB}" srcOrd="0" destOrd="0" presId="urn:microsoft.com/office/officeart/2005/8/layout/process1"/>
    <dgm:cxn modelId="{C000ED8B-8ED5-40B0-A3AD-22D6172C6D40}" type="presParOf" srcId="{75AB2A4A-65EE-415B-83A6-39BDEFDCE9B0}" destId="{DF6C2F8B-EB7B-4514-888A-113E0ACC861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7BD19-D4AA-4A83-8942-83F9DC7248BA}">
      <dsp:nvSpPr>
        <dsp:cNvPr id="0" name=""/>
        <dsp:cNvSpPr/>
      </dsp:nvSpPr>
      <dsp:spPr>
        <a:xfrm>
          <a:off x="8689" y="0"/>
          <a:ext cx="2597232" cy="1388533"/>
        </a:xfrm>
        <a:prstGeom prst="roundRect">
          <a:avLst>
            <a:gd name="adj" fmla="val 10000"/>
          </a:avLst>
        </a:prstGeom>
        <a:solidFill>
          <a:srgbClr val="204582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Деловая (научно-практическая конференция,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круглый стол) </a:t>
          </a:r>
          <a:endParaRPr lang="ru-RU" sz="1600" kern="1200" dirty="0"/>
        </a:p>
      </dsp:txBody>
      <dsp:txXfrm>
        <a:off x="49358" y="40669"/>
        <a:ext cx="2515894" cy="1307195"/>
      </dsp:txXfrm>
    </dsp:sp>
    <dsp:sp modelId="{1412E8F3-8C78-4D5D-BB0D-5EDB3B03E3D0}">
      <dsp:nvSpPr>
        <dsp:cNvPr id="0" name=""/>
        <dsp:cNvSpPr/>
      </dsp:nvSpPr>
      <dsp:spPr>
        <a:xfrm>
          <a:off x="2865644" y="372210"/>
          <a:ext cx="550613" cy="64411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865644" y="501033"/>
        <a:ext cx="385429" cy="386467"/>
      </dsp:txXfrm>
    </dsp:sp>
    <dsp:sp modelId="{8C70731B-14C3-445A-94AF-6B44D46522C5}">
      <dsp:nvSpPr>
        <dsp:cNvPr id="0" name=""/>
        <dsp:cNvSpPr/>
      </dsp:nvSpPr>
      <dsp:spPr>
        <a:xfrm>
          <a:off x="3644814" y="0"/>
          <a:ext cx="2597232" cy="1388533"/>
        </a:xfrm>
        <a:prstGeom prst="roundRect">
          <a:avLst>
            <a:gd name="adj" fmla="val 10000"/>
          </a:avLst>
        </a:prstGeom>
        <a:solidFill>
          <a:srgbClr val="A80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err="1" smtClean="0"/>
            <a:t>Профориентационная</a:t>
          </a:r>
          <a:r>
            <a:rPr lang="ru-RU" sz="1600" b="1" kern="1200" dirty="0" smtClean="0"/>
            <a:t>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(профессиональные пробы, мастер-классы, деловые игры)</a:t>
          </a:r>
          <a:endParaRPr lang="ru-RU" sz="1600" kern="1200" dirty="0"/>
        </a:p>
      </dsp:txBody>
      <dsp:txXfrm>
        <a:off x="3685483" y="40669"/>
        <a:ext cx="2515894" cy="1307195"/>
      </dsp:txXfrm>
    </dsp:sp>
    <dsp:sp modelId="{CC67BED0-D6F3-4A9A-9B7C-D1F1FF7E653B}">
      <dsp:nvSpPr>
        <dsp:cNvPr id="0" name=""/>
        <dsp:cNvSpPr/>
      </dsp:nvSpPr>
      <dsp:spPr>
        <a:xfrm>
          <a:off x="6501769" y="372210"/>
          <a:ext cx="550613" cy="64411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6501769" y="501033"/>
        <a:ext cx="385429" cy="386467"/>
      </dsp:txXfrm>
    </dsp:sp>
    <dsp:sp modelId="{DF6C2F8B-EB7B-4514-888A-113E0ACC8617}">
      <dsp:nvSpPr>
        <dsp:cNvPr id="0" name=""/>
        <dsp:cNvSpPr/>
      </dsp:nvSpPr>
      <dsp:spPr>
        <a:xfrm>
          <a:off x="7280939" y="0"/>
          <a:ext cx="2597232" cy="1388533"/>
        </a:xfrm>
        <a:prstGeom prst="roundRect">
          <a:avLst>
            <a:gd name="adj" fmla="val 10000"/>
          </a:avLst>
        </a:prstGeom>
        <a:solidFill>
          <a:srgbClr val="204582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Культурная и выставочная (церемонии открытия и закрытия, выставка достижений и средств обучения  инвалидов)</a:t>
          </a:r>
          <a:endParaRPr lang="ru-RU" sz="1600" kern="1200" dirty="0"/>
        </a:p>
      </dsp:txBody>
      <dsp:txXfrm>
        <a:off x="7321608" y="40669"/>
        <a:ext cx="2515894" cy="13071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7BD19-D4AA-4A83-8942-83F9DC7248BA}">
      <dsp:nvSpPr>
        <dsp:cNvPr id="0" name=""/>
        <dsp:cNvSpPr/>
      </dsp:nvSpPr>
      <dsp:spPr>
        <a:xfrm>
          <a:off x="4344" y="97658"/>
          <a:ext cx="1899648" cy="1193216"/>
        </a:xfrm>
        <a:prstGeom prst="roundRect">
          <a:avLst>
            <a:gd name="adj" fmla="val 10000"/>
          </a:avLst>
        </a:prstGeom>
        <a:solidFill>
          <a:srgbClr val="204582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n-lt"/>
              <a:ea typeface="Calibri" panose="020F0502020204030204" pitchFamily="34" charset="0"/>
            </a:rPr>
            <a:t>Оснащение расходными материалами площадок</a:t>
          </a:r>
          <a:endParaRPr lang="ru-RU" sz="1600" kern="1200" dirty="0">
            <a:latin typeface="+mn-lt"/>
          </a:endParaRPr>
        </a:p>
      </dsp:txBody>
      <dsp:txXfrm>
        <a:off x="39292" y="132606"/>
        <a:ext cx="1829752" cy="1123320"/>
      </dsp:txXfrm>
    </dsp:sp>
    <dsp:sp modelId="{1412E8F3-8C78-4D5D-BB0D-5EDB3B03E3D0}">
      <dsp:nvSpPr>
        <dsp:cNvPr id="0" name=""/>
        <dsp:cNvSpPr/>
      </dsp:nvSpPr>
      <dsp:spPr>
        <a:xfrm>
          <a:off x="2093957" y="458710"/>
          <a:ext cx="402725" cy="47111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093957" y="552932"/>
        <a:ext cx="281908" cy="282668"/>
      </dsp:txXfrm>
    </dsp:sp>
    <dsp:sp modelId="{8C70731B-14C3-445A-94AF-6B44D46522C5}">
      <dsp:nvSpPr>
        <dsp:cNvPr id="0" name=""/>
        <dsp:cNvSpPr/>
      </dsp:nvSpPr>
      <dsp:spPr>
        <a:xfrm>
          <a:off x="2663852" y="97658"/>
          <a:ext cx="1899648" cy="1193216"/>
        </a:xfrm>
        <a:prstGeom prst="roundRect">
          <a:avLst>
            <a:gd name="adj" fmla="val 10000"/>
          </a:avLst>
        </a:prstGeom>
        <a:solidFill>
          <a:srgbClr val="A80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n-lt"/>
              <a:ea typeface="Calibri" panose="020F0502020204030204" pitchFamily="34" charset="0"/>
            </a:rPr>
            <a:t>Проведение ежемесячных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n-lt"/>
              <a:ea typeface="Calibri" panose="020F0502020204030204" pitchFamily="34" charset="0"/>
            </a:rPr>
            <a:t>контрольных срезов </a:t>
          </a:r>
          <a:endParaRPr lang="ru-RU" sz="1600" kern="1200" dirty="0">
            <a:latin typeface="+mn-lt"/>
          </a:endParaRPr>
        </a:p>
      </dsp:txBody>
      <dsp:txXfrm>
        <a:off x="2698800" y="132606"/>
        <a:ext cx="1829752" cy="1123320"/>
      </dsp:txXfrm>
    </dsp:sp>
    <dsp:sp modelId="{CC67BED0-D6F3-4A9A-9B7C-D1F1FF7E653B}">
      <dsp:nvSpPr>
        <dsp:cNvPr id="0" name=""/>
        <dsp:cNvSpPr/>
      </dsp:nvSpPr>
      <dsp:spPr>
        <a:xfrm>
          <a:off x="4753465" y="458710"/>
          <a:ext cx="402725" cy="47111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753465" y="552932"/>
        <a:ext cx="281908" cy="282668"/>
      </dsp:txXfrm>
    </dsp:sp>
    <dsp:sp modelId="{DF6C2F8B-EB7B-4514-888A-113E0ACC8617}">
      <dsp:nvSpPr>
        <dsp:cNvPr id="0" name=""/>
        <dsp:cNvSpPr/>
      </dsp:nvSpPr>
      <dsp:spPr>
        <a:xfrm>
          <a:off x="5323360" y="97658"/>
          <a:ext cx="1899648" cy="1193216"/>
        </a:xfrm>
        <a:prstGeom prst="roundRect">
          <a:avLst>
            <a:gd name="adj" fmla="val 10000"/>
          </a:avLst>
        </a:prstGeom>
        <a:solidFill>
          <a:srgbClr val="204582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n-lt"/>
              <a:ea typeface="Calibri" panose="020F0502020204030204" pitchFamily="34" charset="0"/>
            </a:rPr>
            <a:t>Аттестация </a:t>
          </a:r>
          <a:r>
            <a:rPr lang="ru-RU" sz="1600" b="1" kern="12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экспертов Национальной сборной</a:t>
          </a:r>
          <a:endParaRPr lang="ru-RU" sz="1600" kern="1200" dirty="0">
            <a:latin typeface="+mn-lt"/>
          </a:endParaRPr>
        </a:p>
      </dsp:txBody>
      <dsp:txXfrm>
        <a:off x="5358308" y="132606"/>
        <a:ext cx="1829752" cy="1123320"/>
      </dsp:txXfrm>
    </dsp:sp>
    <dsp:sp modelId="{761E20A5-D88F-4C1D-B0EB-97B6DF7FF300}">
      <dsp:nvSpPr>
        <dsp:cNvPr id="0" name=""/>
        <dsp:cNvSpPr/>
      </dsp:nvSpPr>
      <dsp:spPr>
        <a:xfrm>
          <a:off x="7412973" y="458710"/>
          <a:ext cx="402725" cy="47111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7412973" y="552932"/>
        <a:ext cx="281908" cy="282668"/>
      </dsp:txXfrm>
    </dsp:sp>
    <dsp:sp modelId="{EA3640CF-D477-46ED-9A60-7339D5FF58D5}">
      <dsp:nvSpPr>
        <dsp:cNvPr id="0" name=""/>
        <dsp:cNvSpPr/>
      </dsp:nvSpPr>
      <dsp:spPr>
        <a:xfrm>
          <a:off x="7982867" y="97658"/>
          <a:ext cx="1899648" cy="1193216"/>
        </a:xfrm>
        <a:prstGeom prst="roundRect">
          <a:avLst>
            <a:gd name="adj" fmla="val 10000"/>
          </a:avLst>
        </a:prstGeom>
        <a:solidFill>
          <a:srgbClr val="A80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n-lt"/>
              <a:ea typeface="Calibri" panose="020F0502020204030204" pitchFamily="34" charset="0"/>
            </a:rPr>
            <a:t>Участие в </a:t>
          </a:r>
          <a:r>
            <a:rPr lang="ru-RU" sz="1600" b="1" kern="12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общекомандных выездных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сборах</a:t>
          </a:r>
          <a:endParaRPr lang="ru-RU" sz="1600" kern="1200" dirty="0">
            <a:latin typeface="+mn-lt"/>
          </a:endParaRPr>
        </a:p>
      </dsp:txBody>
      <dsp:txXfrm>
        <a:off x="8017815" y="132606"/>
        <a:ext cx="1829752" cy="1123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7BD19-D4AA-4A83-8942-83F9DC7248BA}">
      <dsp:nvSpPr>
        <dsp:cNvPr id="0" name=""/>
        <dsp:cNvSpPr/>
      </dsp:nvSpPr>
      <dsp:spPr>
        <a:xfrm>
          <a:off x="13508" y="0"/>
          <a:ext cx="2594695" cy="1388533"/>
        </a:xfrm>
        <a:prstGeom prst="roundRect">
          <a:avLst>
            <a:gd name="adj" fmla="val 10000"/>
          </a:avLst>
        </a:prstGeom>
        <a:solidFill>
          <a:srgbClr val="204582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Реализации перспективных проектов и программ движения </a:t>
          </a:r>
          <a:endParaRPr lang="ru-RU" sz="1600" kern="1200" dirty="0">
            <a:latin typeface="+mn-lt"/>
          </a:endParaRPr>
        </a:p>
      </dsp:txBody>
      <dsp:txXfrm>
        <a:off x="54177" y="40669"/>
        <a:ext cx="2513357" cy="1307195"/>
      </dsp:txXfrm>
    </dsp:sp>
    <dsp:sp modelId="{1412E8F3-8C78-4D5D-BB0D-5EDB3B03E3D0}">
      <dsp:nvSpPr>
        <dsp:cNvPr id="0" name=""/>
        <dsp:cNvSpPr/>
      </dsp:nvSpPr>
      <dsp:spPr>
        <a:xfrm>
          <a:off x="2867673" y="372524"/>
          <a:ext cx="550075" cy="64348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867673" y="501221"/>
        <a:ext cx="385053" cy="386090"/>
      </dsp:txXfrm>
    </dsp:sp>
    <dsp:sp modelId="{8C70731B-14C3-445A-94AF-6B44D46522C5}">
      <dsp:nvSpPr>
        <dsp:cNvPr id="0" name=""/>
        <dsp:cNvSpPr/>
      </dsp:nvSpPr>
      <dsp:spPr>
        <a:xfrm>
          <a:off x="3646082" y="0"/>
          <a:ext cx="2594695" cy="1388533"/>
        </a:xfrm>
        <a:prstGeom prst="roundRect">
          <a:avLst>
            <a:gd name="adj" fmla="val 10000"/>
          </a:avLst>
        </a:prstGeom>
        <a:solidFill>
          <a:srgbClr val="A80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Сопровождение трудоустройства, стажировок, программ целевого обучения участников </a:t>
          </a:r>
          <a:endParaRPr lang="ru-RU" sz="1600" kern="1200" dirty="0">
            <a:latin typeface="+mn-lt"/>
          </a:endParaRPr>
        </a:p>
      </dsp:txBody>
      <dsp:txXfrm>
        <a:off x="3686751" y="40669"/>
        <a:ext cx="2513357" cy="1307195"/>
      </dsp:txXfrm>
    </dsp:sp>
    <dsp:sp modelId="{CC67BED0-D6F3-4A9A-9B7C-D1F1FF7E653B}">
      <dsp:nvSpPr>
        <dsp:cNvPr id="0" name=""/>
        <dsp:cNvSpPr/>
      </dsp:nvSpPr>
      <dsp:spPr>
        <a:xfrm>
          <a:off x="6500247" y="372524"/>
          <a:ext cx="550075" cy="64348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6500247" y="501221"/>
        <a:ext cx="385053" cy="386090"/>
      </dsp:txXfrm>
    </dsp:sp>
    <dsp:sp modelId="{DF6C2F8B-EB7B-4514-888A-113E0ACC8617}">
      <dsp:nvSpPr>
        <dsp:cNvPr id="0" name=""/>
        <dsp:cNvSpPr/>
      </dsp:nvSpPr>
      <dsp:spPr>
        <a:xfrm>
          <a:off x="7278656" y="0"/>
          <a:ext cx="2594695" cy="1388533"/>
        </a:xfrm>
        <a:prstGeom prst="roundRect">
          <a:avLst>
            <a:gd name="adj" fmla="val 10000"/>
          </a:avLst>
        </a:prstGeom>
        <a:solidFill>
          <a:srgbClr val="204582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Реализация мероприятий по профессиональному развитию участников движения</a:t>
          </a:r>
          <a:endParaRPr lang="ru-RU" sz="1600" kern="1200" dirty="0">
            <a:latin typeface="+mn-lt"/>
          </a:endParaRPr>
        </a:p>
      </dsp:txBody>
      <dsp:txXfrm>
        <a:off x="7319325" y="40669"/>
        <a:ext cx="2513357" cy="13071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7BD19-D4AA-4A83-8942-83F9DC7248BA}">
      <dsp:nvSpPr>
        <dsp:cNvPr id="0" name=""/>
        <dsp:cNvSpPr/>
      </dsp:nvSpPr>
      <dsp:spPr>
        <a:xfrm>
          <a:off x="13508" y="0"/>
          <a:ext cx="2594695" cy="1691640"/>
        </a:xfrm>
        <a:prstGeom prst="roundRect">
          <a:avLst>
            <a:gd name="adj" fmla="val 10000"/>
          </a:avLst>
        </a:prstGeom>
        <a:solidFill>
          <a:srgbClr val="204582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Реализация </a:t>
          </a:r>
          <a:r>
            <a:rPr lang="ru-RU" sz="1600" b="1" kern="1200" dirty="0" err="1" smtClean="0"/>
            <a:t>профориентационных</a:t>
          </a:r>
          <a:r>
            <a:rPr lang="ru-RU" sz="1600" b="1" kern="1200" dirty="0" smtClean="0"/>
            <a:t> и </a:t>
          </a:r>
          <a:r>
            <a:rPr lang="ru-RU" sz="1600" b="1" kern="1200" dirty="0" err="1" smtClean="0"/>
            <a:t>профнавигационных</a:t>
          </a:r>
          <a:r>
            <a:rPr lang="ru-RU" sz="1600" b="1" kern="1200" dirty="0" smtClean="0"/>
            <a:t> мероприятий</a:t>
          </a:r>
          <a:endParaRPr lang="ru-RU" sz="1600" kern="1200" dirty="0">
            <a:latin typeface="+mn-lt"/>
          </a:endParaRPr>
        </a:p>
      </dsp:txBody>
      <dsp:txXfrm>
        <a:off x="63054" y="49546"/>
        <a:ext cx="2495603" cy="1592548"/>
      </dsp:txXfrm>
    </dsp:sp>
    <dsp:sp modelId="{1412E8F3-8C78-4D5D-BB0D-5EDB3B03E3D0}">
      <dsp:nvSpPr>
        <dsp:cNvPr id="0" name=""/>
        <dsp:cNvSpPr/>
      </dsp:nvSpPr>
      <dsp:spPr>
        <a:xfrm>
          <a:off x="2867673" y="524078"/>
          <a:ext cx="550075" cy="64348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867673" y="652775"/>
        <a:ext cx="385053" cy="386090"/>
      </dsp:txXfrm>
    </dsp:sp>
    <dsp:sp modelId="{8C70731B-14C3-445A-94AF-6B44D46522C5}">
      <dsp:nvSpPr>
        <dsp:cNvPr id="0" name=""/>
        <dsp:cNvSpPr/>
      </dsp:nvSpPr>
      <dsp:spPr>
        <a:xfrm>
          <a:off x="3646082" y="0"/>
          <a:ext cx="2594695" cy="1691640"/>
        </a:xfrm>
        <a:prstGeom prst="roundRect">
          <a:avLst>
            <a:gd name="adj" fmla="val 10000"/>
          </a:avLst>
        </a:prstGeom>
        <a:solidFill>
          <a:srgbClr val="A80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Организация работы с партнерами и формирование координационного совета</a:t>
          </a:r>
          <a:endParaRPr lang="ru-RU" sz="1600" kern="1200" dirty="0">
            <a:latin typeface="+mn-lt"/>
          </a:endParaRPr>
        </a:p>
      </dsp:txBody>
      <dsp:txXfrm>
        <a:off x="3695628" y="49546"/>
        <a:ext cx="2495603" cy="1592548"/>
      </dsp:txXfrm>
    </dsp:sp>
    <dsp:sp modelId="{CC67BED0-D6F3-4A9A-9B7C-D1F1FF7E653B}">
      <dsp:nvSpPr>
        <dsp:cNvPr id="0" name=""/>
        <dsp:cNvSpPr/>
      </dsp:nvSpPr>
      <dsp:spPr>
        <a:xfrm>
          <a:off x="6500247" y="524078"/>
          <a:ext cx="550075" cy="64348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6500247" y="652775"/>
        <a:ext cx="385053" cy="386090"/>
      </dsp:txXfrm>
    </dsp:sp>
    <dsp:sp modelId="{DF6C2F8B-EB7B-4514-888A-113E0ACC8617}">
      <dsp:nvSpPr>
        <dsp:cNvPr id="0" name=""/>
        <dsp:cNvSpPr/>
      </dsp:nvSpPr>
      <dsp:spPr>
        <a:xfrm>
          <a:off x="7278656" y="0"/>
          <a:ext cx="2594695" cy="1691640"/>
        </a:xfrm>
        <a:prstGeom prst="roundRect">
          <a:avLst>
            <a:gd name="adj" fmla="val 10000"/>
          </a:avLst>
        </a:prstGeom>
        <a:solidFill>
          <a:srgbClr val="204582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Организация работы оргкомитета по развитию движения с участием РОИВ, отраслевых союзов, объединений работодателей, предпринимателей, ООИ</a:t>
          </a:r>
          <a:endParaRPr lang="ru-RU" sz="1600" kern="1200" dirty="0">
            <a:latin typeface="+mn-lt"/>
          </a:endParaRPr>
        </a:p>
      </dsp:txBody>
      <dsp:txXfrm>
        <a:off x="7328202" y="49546"/>
        <a:ext cx="2495603" cy="1592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6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98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71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62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46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0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10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43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4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24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4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11320-430E-4230-93BD-2036B2351057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6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jpeg"/><Relationship Id="rId18" Type="http://schemas.openxmlformats.org/officeDocument/2006/relationships/diagramData" Target="../diagrams/data2.xml"/><Relationship Id="rId3" Type="http://schemas.openxmlformats.org/officeDocument/2006/relationships/image" Target="../media/image23.png"/><Relationship Id="rId21" Type="http://schemas.openxmlformats.org/officeDocument/2006/relationships/diagramColors" Target="../diagrams/colors2.xml"/><Relationship Id="rId12" Type="http://schemas.openxmlformats.org/officeDocument/2006/relationships/image" Target="../media/image25.jpeg"/><Relationship Id="rId17" Type="http://schemas.microsoft.com/office/2007/relationships/hdphoto" Target="../media/hdphoto16.wdp"/><Relationship Id="rId2" Type="http://schemas.openxmlformats.org/officeDocument/2006/relationships/image" Target="../media/image2.jpeg"/><Relationship Id="rId16" Type="http://schemas.openxmlformats.org/officeDocument/2006/relationships/image" Target="../media/image28.png"/><Relationship Id="rId20" Type="http://schemas.openxmlformats.org/officeDocument/2006/relationships/diagramQuickStyle" Target="../diagrams/quickStyl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6.svg"/><Relationship Id="rId24" Type="http://schemas.microsoft.com/office/2007/relationships/hdphoto" Target="../media/hdphoto7.wdp"/><Relationship Id="rId5" Type="http://schemas.openxmlformats.org/officeDocument/2006/relationships/image" Target="../media/image24.png"/><Relationship Id="rId15" Type="http://schemas.microsoft.com/office/2007/relationships/hdphoto" Target="../media/hdphoto15.wdp"/><Relationship Id="rId23" Type="http://schemas.openxmlformats.org/officeDocument/2006/relationships/image" Target="../media/image10.jpeg"/><Relationship Id="rId19" Type="http://schemas.openxmlformats.org/officeDocument/2006/relationships/diagramLayout" Target="../diagrams/layout2.xml"/><Relationship Id="rId4" Type="http://schemas.microsoft.com/office/2007/relationships/hdphoto" Target="../media/hdphoto14.wdp"/><Relationship Id="rId14" Type="http://schemas.openxmlformats.org/officeDocument/2006/relationships/image" Target="../media/image27.png"/><Relationship Id="rId22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13.svg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microsoft.com/office/2007/relationships/hdphoto" Target="../media/hdphoto1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9.svg"/><Relationship Id="rId3" Type="http://schemas.openxmlformats.org/officeDocument/2006/relationships/image" Target="../media/image3.png"/><Relationship Id="rId7" Type="http://schemas.openxmlformats.org/officeDocument/2006/relationships/image" Target="../media/image21.svg"/><Relationship Id="rId12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5.png"/><Relationship Id="rId15" Type="http://schemas.microsoft.com/office/2007/relationships/hdphoto" Target="../media/hdphoto4.wdp"/><Relationship Id="rId10" Type="http://schemas.openxmlformats.org/officeDocument/2006/relationships/image" Target="../media/image23.svg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microsoft.com/office/2007/relationships/hdphoto" Target="../media/hdphoto6.wdp"/><Relationship Id="rId12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6.svg"/><Relationship Id="rId15" Type="http://schemas.microsoft.com/office/2007/relationships/hdphoto" Target="../media/hdphoto7.wdp"/><Relationship Id="rId10" Type="http://schemas.openxmlformats.org/officeDocument/2006/relationships/diagramLayout" Target="../diagrams/layout1.xml"/><Relationship Id="rId4" Type="http://schemas.microsoft.com/office/2007/relationships/hdphoto" Target="../media/hdphoto5.wdp"/><Relationship Id="rId9" Type="http://schemas.openxmlformats.org/officeDocument/2006/relationships/diagramData" Target="../diagrams/data1.xml"/><Relationship Id="rId1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microsoft.com/office/2007/relationships/hdphoto" Target="../media/hdphoto8.wdp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microsoft.com/office/2007/relationships/hdphoto" Target="../media/hdphoto13.wdp"/><Relationship Id="rId3" Type="http://schemas.openxmlformats.org/officeDocument/2006/relationships/image" Target="../media/image18.jpeg"/><Relationship Id="rId12" Type="http://schemas.openxmlformats.org/officeDocument/2006/relationships/image" Target="../media/image29.svg"/><Relationship Id="rId17" Type="http://schemas.openxmlformats.org/officeDocument/2006/relationships/image" Target="../media/image22.jpeg"/><Relationship Id="rId2" Type="http://schemas.openxmlformats.org/officeDocument/2006/relationships/image" Target="../media/image2.jpeg"/><Relationship Id="rId16" Type="http://schemas.microsoft.com/office/2007/relationships/hdphoto" Target="../media/hdphoto12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15" Type="http://schemas.openxmlformats.org/officeDocument/2006/relationships/image" Target="../media/image21.png"/><Relationship Id="rId4" Type="http://schemas.microsoft.com/office/2007/relationships/hdphoto" Target="../media/hdphoto10.wdp"/><Relationship Id="rId1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478465" y="2498216"/>
            <a:ext cx="8495414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sz="4800" dirty="0">
                <a:solidFill>
                  <a:sysClr val="window" lastClr="FFFFFF"/>
                </a:solidFill>
              </a:rPr>
              <a:t>О развитии движения «</a:t>
            </a:r>
            <a:r>
              <a:rPr lang="ru-RU" sz="4800" dirty="0" err="1">
                <a:solidFill>
                  <a:sysClr val="window" lastClr="FFFFFF"/>
                </a:solidFill>
              </a:rPr>
              <a:t>Абилимпикс</a:t>
            </a:r>
            <a:r>
              <a:rPr lang="ru-RU" sz="4800" dirty="0">
                <a:solidFill>
                  <a:sysClr val="window" lastClr="FFFFFF"/>
                </a:solidFill>
              </a:rPr>
              <a:t>» </a:t>
            </a:r>
            <a:r>
              <a:rPr lang="ru-RU" sz="4800" dirty="0" smtClean="0">
                <a:solidFill>
                  <a:sysClr val="window" lastClr="FFFFFF"/>
                </a:solidFill>
              </a:rPr>
              <a:t>в </a:t>
            </a:r>
          </a:p>
          <a:p>
            <a:pPr lvl="0">
              <a:defRPr/>
            </a:pPr>
            <a:r>
              <a:rPr lang="ru-RU" sz="4800" dirty="0" smtClean="0">
                <a:solidFill>
                  <a:sysClr val="window" lastClr="FFFFFF"/>
                </a:solidFill>
              </a:rPr>
              <a:t>Орловской </a:t>
            </a:r>
            <a:r>
              <a:rPr lang="ru-RU" sz="4800" dirty="0">
                <a:solidFill>
                  <a:sysClr val="window" lastClr="FFFFFF"/>
                </a:solidFill>
              </a:rPr>
              <a:t>области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 bwMode="auto">
          <a:xfrm>
            <a:off x="478465" y="5031143"/>
            <a:ext cx="7795401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ru-RU"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dirty="0" smtClean="0">
                <a:solidFill>
                  <a:sysClr val="window" lastClr="FFFFFF"/>
                </a:solidFill>
                <a:latin typeface="Calibri"/>
              </a:rPr>
              <a:t>ФОКИН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Arial" pitchFamily="34" charset="0"/>
              </a:rPr>
              <a:t>  Максим Андреевич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Arial" pitchFamily="34" charset="0"/>
              </a:rPr>
              <a:t>БПОУ ОО «Орловский технологический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Arial" pitchFamily="34" charset="0"/>
              </a:rPr>
              <a:t> техникум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Arial" pitchFamily="34" charset="0"/>
              </a:rPr>
              <a:t>, начальник центра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Arial" pitchFamily="34" charset="0"/>
              </a:rPr>
              <a:t> инклюзивного образования,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Arial" pitchFamily="34" charset="0"/>
              </a:rPr>
              <a:t>руководитель ЦРД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Arial" pitchFamily="34" charset="0"/>
              </a:rPr>
              <a:t> «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Arial" pitchFamily="34" charset="0"/>
              </a:rPr>
              <a:t>Абилимпикс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Arial" pitchFamily="34" charset="0"/>
              </a:rPr>
              <a:t>»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2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520888" y="96665"/>
            <a:ext cx="95594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sz="3600" dirty="0">
                <a:solidFill>
                  <a:sysClr val="window" lastClr="FFFFFF"/>
                </a:solidFill>
              </a:rPr>
              <a:t>Подготовка Национальной </a:t>
            </a:r>
            <a:r>
              <a:rPr lang="ru-RU" sz="3600" dirty="0" smtClean="0">
                <a:solidFill>
                  <a:sysClr val="window" lastClr="FFFFFF"/>
                </a:solidFill>
              </a:rPr>
              <a:t>сборной «</a:t>
            </a:r>
            <a:r>
              <a:rPr lang="ru-RU" sz="3600" dirty="0" err="1" smtClean="0">
                <a:solidFill>
                  <a:sysClr val="window" lastClr="FFFFFF"/>
                </a:solidFill>
              </a:rPr>
              <a:t>Абилимпикс</a:t>
            </a:r>
            <a:r>
              <a:rPr lang="ru-RU" sz="3600" dirty="0">
                <a:solidFill>
                  <a:sysClr val="window" lastClr="FFFFFF"/>
                </a:solidFill>
              </a:rPr>
              <a:t>» Орловской области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pic>
        <p:nvPicPr>
          <p:cNvPr id="3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63"/>
          <a:stretch/>
        </p:blipFill>
        <p:spPr bwMode="auto">
          <a:xfrm>
            <a:off x="908913" y="1458230"/>
            <a:ext cx="2642190" cy="104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31A99FA-8669-406D-8299-A6A843702700}"/>
              </a:ext>
            </a:extLst>
          </p:cNvPr>
          <p:cNvSpPr txBox="1"/>
          <p:nvPr/>
        </p:nvSpPr>
        <p:spPr>
          <a:xfrm>
            <a:off x="1434560" y="2716054"/>
            <a:ext cx="30216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СРОКИ ПРОВЕДЕНИЯ:</a:t>
            </a:r>
          </a:p>
          <a:p>
            <a:r>
              <a:rPr lang="ru-RU" sz="1600" dirty="0" smtClean="0"/>
              <a:t>март 2022 г.</a:t>
            </a:r>
            <a:endParaRPr lang="ru-RU" sz="1600" dirty="0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0A3922C2-130E-4F93-835B-CFB89264A6F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62040" y="2671452"/>
            <a:ext cx="672520" cy="672520"/>
          </a:xfrm>
          <a:prstGeom prst="rect">
            <a:avLst/>
          </a:prstGeom>
        </p:spPr>
      </p:pic>
      <p:sp>
        <p:nvSpPr>
          <p:cNvPr id="38" name="Google Shape;194;p23"/>
          <p:cNvSpPr txBox="1">
            <a:spLocks/>
          </p:cNvSpPr>
          <p:nvPr/>
        </p:nvSpPr>
        <p:spPr>
          <a:xfrm>
            <a:off x="5301202" y="2776167"/>
            <a:ext cx="2804438" cy="52569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1600" b="1" dirty="0" smtClean="0">
                <a:solidFill>
                  <a:schemeClr val="dk1"/>
                </a:solidFill>
              </a:rPr>
              <a:t>Суслова Анастасия,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1600" dirty="0" smtClean="0">
                <a:solidFill>
                  <a:schemeClr val="dk1"/>
                </a:solidFill>
              </a:rPr>
              <a:t>БПОУ ОО «Орловский базовый медицинский колледж»</a:t>
            </a:r>
            <a:endParaRPr lang="ru-RU" sz="1600" dirty="0">
              <a:solidFill>
                <a:schemeClr val="dk1"/>
              </a:solidFill>
            </a:endParaRPr>
          </a:p>
        </p:txBody>
      </p:sp>
      <p:pic>
        <p:nvPicPr>
          <p:cNvPr id="41" name="Picture 2" descr="Награждение Губернатором Орловской области победителя и наставника VI Национального чемпионата «Абилимпикс»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" t="7718" r="10395" b="44817"/>
          <a:stretch/>
        </p:blipFill>
        <p:spPr bwMode="auto">
          <a:xfrm>
            <a:off x="8030288" y="1264700"/>
            <a:ext cx="1668380" cy="1651017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6" t="42963" r="41355" b="24815"/>
          <a:stretch/>
        </p:blipFill>
        <p:spPr>
          <a:xfrm>
            <a:off x="5852315" y="1318335"/>
            <a:ext cx="1581231" cy="1543748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85" y="1349896"/>
            <a:ext cx="1356647" cy="151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668" y="1219079"/>
            <a:ext cx="1626672" cy="158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6" name="Google Shape;201;p23"/>
          <p:cNvCxnSpPr/>
          <p:nvPr/>
        </p:nvCxnSpPr>
        <p:spPr>
          <a:xfrm>
            <a:off x="8105640" y="3896500"/>
            <a:ext cx="1933575" cy="0"/>
          </a:xfrm>
          <a:prstGeom prst="straightConnector1">
            <a:avLst/>
          </a:prstGeom>
          <a:ln>
            <a:solidFill>
              <a:srgbClr val="204582"/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Google Shape;194;p23"/>
          <p:cNvSpPr txBox="1">
            <a:spLocks/>
          </p:cNvSpPr>
          <p:nvPr/>
        </p:nvSpPr>
        <p:spPr>
          <a:xfrm>
            <a:off x="7773983" y="2793711"/>
            <a:ext cx="2399700" cy="436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1600" b="1" dirty="0" smtClean="0">
                <a:solidFill>
                  <a:schemeClr val="dk1"/>
                </a:solidFill>
              </a:rPr>
              <a:t>Бобков Антон,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1600" dirty="0" smtClean="0">
                <a:solidFill>
                  <a:schemeClr val="dk1"/>
                </a:solidFill>
              </a:rPr>
              <a:t>БПОУ ОО «Орловский технологический техникум»</a:t>
            </a:r>
            <a:endParaRPr lang="ru-RU" sz="1600" dirty="0">
              <a:solidFill>
                <a:schemeClr val="dk1"/>
              </a:solidFill>
            </a:endParaRPr>
          </a:p>
        </p:txBody>
      </p:sp>
      <p:graphicFrame>
        <p:nvGraphicFramePr>
          <p:cNvPr id="69" name="Схема 68"/>
          <p:cNvGraphicFramePr/>
          <p:nvPr>
            <p:extLst>
              <p:ext uri="{D42A27DB-BD31-4B8C-83A1-F6EECF244321}">
                <p14:modId xmlns:p14="http://schemas.microsoft.com/office/powerpoint/2010/main" val="2945074414"/>
              </p:ext>
            </p:extLst>
          </p:nvPr>
        </p:nvGraphicFramePr>
        <p:xfrm>
          <a:off x="908884" y="4545886"/>
          <a:ext cx="9886861" cy="1388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70" name="Прямоугольник 69"/>
          <p:cNvSpPr/>
          <p:nvPr/>
        </p:nvSpPr>
        <p:spPr>
          <a:xfrm>
            <a:off x="3568673" y="4143465"/>
            <a:ext cx="505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F3E83"/>
                </a:solidFill>
                <a:cs typeface="Arial" panose="020B0604020202020204" pitchFamily="34" charset="0"/>
              </a:rPr>
              <a:t>Основные мероприятия по подготовке сборной:</a:t>
            </a:r>
            <a:endParaRPr lang="ru-RU" b="1" dirty="0">
              <a:solidFill>
                <a:srgbClr val="1F3E83"/>
              </a:solidFill>
            </a:endParaRPr>
          </a:p>
        </p:txBody>
      </p:sp>
      <p:pic>
        <p:nvPicPr>
          <p:cNvPr id="71" name="Picture 10" descr="https://image.freepik.com/free-icon/no-translate-detected_318-27521.jpg"/>
          <p:cNvPicPr>
            <a:picLocks noChangeAspect="1" noChangeArrowheads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51" y="4143465"/>
            <a:ext cx="374217" cy="37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2" name="Google Shape;201;p23"/>
          <p:cNvCxnSpPr/>
          <p:nvPr/>
        </p:nvCxnSpPr>
        <p:spPr>
          <a:xfrm>
            <a:off x="5736633" y="3896500"/>
            <a:ext cx="1933575" cy="0"/>
          </a:xfrm>
          <a:prstGeom prst="straightConnector1">
            <a:avLst/>
          </a:prstGeom>
          <a:ln>
            <a:solidFill>
              <a:srgbClr val="204582"/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51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520888" y="96665"/>
            <a:ext cx="95594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sz="3600" dirty="0" smtClean="0">
                <a:solidFill>
                  <a:sysClr val="window" lastClr="FFFFFF"/>
                </a:solidFill>
              </a:rPr>
              <a:t>Основные направления </a:t>
            </a:r>
            <a:r>
              <a:rPr lang="ru-RU" sz="3600" dirty="0">
                <a:solidFill>
                  <a:sysClr val="window" lastClr="FFFFFF"/>
                </a:solidFill>
              </a:rPr>
              <a:t>развития движения «</a:t>
            </a:r>
            <a:r>
              <a:rPr lang="ru-RU" sz="3600" dirty="0" err="1">
                <a:solidFill>
                  <a:sysClr val="window" lastClr="FFFFFF"/>
                </a:solidFill>
              </a:rPr>
              <a:t>Абилимпикс</a:t>
            </a:r>
            <a:r>
              <a:rPr lang="ru-RU" sz="3600" dirty="0">
                <a:solidFill>
                  <a:sysClr val="window" lastClr="FFFFFF"/>
                </a:solidFill>
              </a:rPr>
              <a:t>» </a:t>
            </a:r>
            <a:r>
              <a:rPr lang="ru-RU" sz="3600" dirty="0" smtClean="0">
                <a:solidFill>
                  <a:sysClr val="window" lastClr="FFFFFF"/>
                </a:solidFill>
              </a:rPr>
              <a:t>в </a:t>
            </a:r>
            <a:r>
              <a:rPr lang="ru-RU" sz="3600" dirty="0">
                <a:solidFill>
                  <a:sysClr val="window" lastClr="FFFFFF"/>
                </a:solidFill>
              </a:rPr>
              <a:t>Орловской области до 2023 г. 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graphicFrame>
        <p:nvGraphicFramePr>
          <p:cNvPr id="69" name="Схема 68"/>
          <p:cNvGraphicFramePr/>
          <p:nvPr>
            <p:extLst>
              <p:ext uri="{D42A27DB-BD31-4B8C-83A1-F6EECF244321}">
                <p14:modId xmlns:p14="http://schemas.microsoft.com/office/powerpoint/2010/main" val="324067589"/>
              </p:ext>
            </p:extLst>
          </p:nvPr>
        </p:nvGraphicFramePr>
        <p:xfrm>
          <a:off x="1152569" y="1436926"/>
          <a:ext cx="9886861" cy="1388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255774662"/>
              </p:ext>
            </p:extLst>
          </p:nvPr>
        </p:nvGraphicFramePr>
        <p:xfrm>
          <a:off x="1152569" y="3076302"/>
          <a:ext cx="9886861" cy="1691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32AEC9C-D794-4582-96A3-5189FB9793CC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2705532" y="4880453"/>
            <a:ext cx="651622" cy="95470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E79360D-AB4B-4C01-85D9-2F52828CE822}"/>
              </a:ext>
            </a:extLst>
          </p:cNvPr>
          <p:cNvSpPr txBox="1"/>
          <p:nvPr/>
        </p:nvSpPr>
        <p:spPr>
          <a:xfrm>
            <a:off x="3540033" y="4913730"/>
            <a:ext cx="71192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В соответствии с проектом «дорожной карты» </a:t>
            </a:r>
            <a:r>
              <a:rPr lang="ru-RU" sz="1600" b="1" dirty="0" smtClean="0"/>
              <a:t>Департамента</a:t>
            </a:r>
            <a:endParaRPr lang="ru-RU" sz="1600" b="1" dirty="0"/>
          </a:p>
          <a:p>
            <a:r>
              <a:rPr lang="ru-RU" sz="1600" b="1" dirty="0"/>
              <a:t>государственной </a:t>
            </a:r>
            <a:r>
              <a:rPr lang="ru-RU" sz="1600" b="1" dirty="0" smtClean="0"/>
              <a:t>политики в </a:t>
            </a:r>
            <a:r>
              <a:rPr lang="ru-RU" sz="1600" b="1" dirty="0"/>
              <a:t>сфере </a:t>
            </a:r>
            <a:r>
              <a:rPr lang="ru-RU" sz="1600" b="1" dirty="0" smtClean="0"/>
              <a:t>среднего профессионального образования и </a:t>
            </a:r>
            <a:r>
              <a:rPr lang="ru-RU" sz="1600" b="1" dirty="0"/>
              <a:t>профессионального </a:t>
            </a:r>
            <a:r>
              <a:rPr lang="ru-RU" sz="1600" b="1" dirty="0" smtClean="0"/>
              <a:t>обучения Минпросвещения России</a:t>
            </a:r>
            <a:endParaRPr lang="en-US" sz="1600" b="1" dirty="0"/>
          </a:p>
        </p:txBody>
      </p:sp>
      <p:cxnSp>
        <p:nvCxnSpPr>
          <p:cNvPr id="21" name="Соединитель: изогнутый 30">
            <a:extLst>
              <a:ext uri="{FF2B5EF4-FFF2-40B4-BE49-F238E27FC236}">
                <a16:creationId xmlns:a16="http://schemas.microsoft.com/office/drawing/2014/main" xmlns="" id="{2B8CB911-BBB5-4FD3-8663-C0DA064D8809}"/>
              </a:ext>
            </a:extLst>
          </p:cNvPr>
          <p:cNvCxnSpPr>
            <a:cxnSpLocks/>
          </p:cNvCxnSpPr>
          <p:nvPr/>
        </p:nvCxnSpPr>
        <p:spPr>
          <a:xfrm>
            <a:off x="1293223" y="4701092"/>
            <a:ext cx="1307808" cy="743399"/>
          </a:xfrm>
          <a:prstGeom prst="curvedConnector3">
            <a:avLst>
              <a:gd name="adj1" fmla="val 50000"/>
            </a:avLst>
          </a:prstGeom>
          <a:ln w="12700">
            <a:solidFill>
              <a:srgbClr val="2045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14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520888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6658" y="1375258"/>
            <a:ext cx="5591018" cy="39703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A71515"/>
                </a:solidFill>
                <a:cs typeface="Arial" panose="020B0604020202020204" pitchFamily="34" charset="0"/>
              </a:rPr>
              <a:t>Приглашаем </a:t>
            </a:r>
            <a:r>
              <a:rPr lang="ru-RU" b="1" dirty="0">
                <a:solidFill>
                  <a:srgbClr val="A71515"/>
                </a:solidFill>
                <a:cs typeface="Arial" panose="020B0604020202020204" pitchFamily="34" charset="0"/>
              </a:rPr>
              <a:t>к совместной работе</a:t>
            </a:r>
            <a:r>
              <a:rPr lang="ru-RU" dirty="0">
                <a:solidFill>
                  <a:srgbClr val="A71515"/>
                </a:solidFill>
                <a:cs typeface="Arial" charset="0"/>
              </a:rPr>
              <a:t> </a:t>
            </a:r>
            <a:endParaRPr lang="en-US" dirty="0">
              <a:solidFill>
                <a:srgbClr val="A71515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 dirty="0">
              <a:solidFill>
                <a:srgbClr val="00458E">
                  <a:lumMod val="50000"/>
                </a:srgbClr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A71515"/>
                </a:solidFill>
                <a:cs typeface="Arial" panose="020B0604020202020204" pitchFamily="34" charset="0"/>
              </a:rPr>
              <a:t>Сайт и социальные сети</a:t>
            </a:r>
            <a:r>
              <a:rPr lang="ru-RU" dirty="0" smtClean="0">
                <a:solidFill>
                  <a:srgbClr val="A71515"/>
                </a:solidFill>
                <a:cs typeface="Arial" charset="0"/>
              </a:rPr>
              <a:t> </a:t>
            </a:r>
            <a:endParaRPr lang="ru-RU" dirty="0">
              <a:solidFill>
                <a:srgbClr val="A71515"/>
              </a:solidFill>
              <a:cs typeface="Arial" charset="0"/>
            </a:endParaRP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1F3E83"/>
                </a:solidFill>
                <a:cs typeface="Arial" charset="0"/>
              </a:rPr>
              <a:t>http://orltt.ucoz.ru/index/regionalnyj_chempionat/0-79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1F3E83"/>
                </a:solidFill>
                <a:cs typeface="Arial" charset="0"/>
              </a:rPr>
              <a:t>https://vk.com/abilympics_orel_region 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1F3E83"/>
                </a:solidFill>
                <a:cs typeface="Arial" charset="0"/>
              </a:rPr>
              <a:t>https://www.tiktok.com/@abilympics_orel_region 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1F3E83"/>
                </a:solidFill>
                <a:cs typeface="Arial" charset="0"/>
              </a:rPr>
              <a:t>https://t.me/abilympics_orel_region </a:t>
            </a:r>
            <a:r>
              <a:rPr lang="en-US" b="1" i="1" dirty="0" smtClean="0">
                <a:solidFill>
                  <a:srgbClr val="00458E">
                    <a:lumMod val="50000"/>
                  </a:srgbClr>
                </a:solidFill>
                <a:cs typeface="Arial" charset="0"/>
              </a:rPr>
              <a:t/>
            </a:r>
            <a:br>
              <a:rPr lang="en-US" b="1" i="1" dirty="0" smtClean="0">
                <a:solidFill>
                  <a:srgbClr val="00458E">
                    <a:lumMod val="50000"/>
                  </a:srgbClr>
                </a:solidFill>
                <a:cs typeface="Arial" charset="0"/>
              </a:rPr>
            </a:br>
            <a:r>
              <a:rPr lang="en-US" b="1" dirty="0" smtClean="0">
                <a:solidFill>
                  <a:srgbClr val="C0504D">
                    <a:lumMod val="75000"/>
                  </a:srgbClr>
                </a:solidFill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rgbClr val="C0504D">
                    <a:lumMod val="75000"/>
                  </a:srgbClr>
                </a:solidFill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A71515"/>
                </a:solidFill>
                <a:cs typeface="Arial" panose="020B0604020202020204" pitchFamily="34" charset="0"/>
              </a:rPr>
              <a:t>Адрес электронной почты</a:t>
            </a:r>
            <a:r>
              <a:rPr lang="en-US" b="1" dirty="0" smtClean="0">
                <a:solidFill>
                  <a:srgbClr val="C0504D">
                    <a:lumMod val="75000"/>
                  </a:srgbClr>
                </a:solidFill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rgbClr val="C0504D">
                    <a:lumMod val="75000"/>
                  </a:srgbClr>
                </a:solidFill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1F3E83"/>
                </a:solidFill>
                <a:cs typeface="Arial" charset="0"/>
              </a:rPr>
              <a:t>ottorel@mail.ru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i="1" dirty="0">
              <a:solidFill>
                <a:srgbClr val="00458E"/>
              </a:solidFill>
              <a:cs typeface="Arial" charset="0"/>
            </a:endParaRP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A71515"/>
                </a:solidFill>
                <a:cs typeface="Arial" panose="020B0604020202020204" pitchFamily="34" charset="0"/>
              </a:rPr>
              <a:t>Телефон</a:t>
            </a:r>
            <a:r>
              <a:rPr lang="en-US" b="1" dirty="0">
                <a:solidFill>
                  <a:srgbClr val="C0504D">
                    <a:lumMod val="75000"/>
                  </a:srgbClr>
                </a:solidFill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C0504D">
                    <a:lumMod val="75000"/>
                  </a:srgbClr>
                </a:solidFill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458E"/>
                </a:solidFill>
                <a:cs typeface="Arial" charset="0"/>
              </a:rPr>
              <a:t>8 (4862) 33-10-26</a:t>
            </a:r>
            <a:endParaRPr lang="ru-RU" b="1" dirty="0">
              <a:solidFill>
                <a:srgbClr val="00458E">
                  <a:lumMod val="50000"/>
                </a:srgbClr>
              </a:solidFill>
              <a:cs typeface="Arial" charset="0"/>
            </a:endParaRP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 dirty="0">
              <a:solidFill>
                <a:srgbClr val="00458E">
                  <a:lumMod val="50000"/>
                </a:srgbClr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456926" y="4315851"/>
            <a:ext cx="2450436" cy="1296987"/>
          </a:xfrm>
          <a:prstGeom prst="rect">
            <a:avLst/>
          </a:prstGeom>
          <a:noFill/>
          <a:ln w="3175" cap="flat" cmpd="sng" algn="ctr">
            <a:solidFill>
              <a:srgbClr val="4F81BD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1" u="none" strike="noStrike" kern="0" cap="none" spc="0" normalizeH="0" baseline="0" noProof="0" dirty="0">
              <a:ln>
                <a:noFill/>
              </a:ln>
              <a:solidFill>
                <a:srgbClr val="A7151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https://sun9-20.userapi.com/impg/_7mo4h0G7r3AgJzI3rqAxxCZ5z5QhPHFCeN6bQ/AwYX2p5QRBc.jpg?size=1280x941&amp;quality=96&amp;sign=5a7e5190442b0914bc0d9f0eecbbdafe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54" y="1364462"/>
            <a:ext cx="5843546" cy="4295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://qrcoder.ru/code/?http%3A%2F%2Forltt.ucoz.ru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494" y="4335693"/>
            <a:ext cx="12573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8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520888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sz="3600" dirty="0">
                <a:solidFill>
                  <a:sysClr val="window" lastClr="FFFFFF"/>
                </a:solidFill>
              </a:rPr>
              <a:t>Новая концепция развития </a:t>
            </a:r>
            <a:br>
              <a:rPr lang="ru-RU" sz="3600" dirty="0">
                <a:solidFill>
                  <a:sysClr val="window" lastClr="FFFFFF"/>
                </a:solidFill>
              </a:rPr>
            </a:br>
            <a:r>
              <a:rPr lang="ru-RU" sz="3600" dirty="0">
                <a:solidFill>
                  <a:sysClr val="window" lastClr="FFFFFF"/>
                </a:solidFill>
              </a:rPr>
              <a:t>движения «</a:t>
            </a:r>
            <a:r>
              <a:rPr lang="ru-RU" sz="3600" dirty="0" err="1">
                <a:solidFill>
                  <a:sysClr val="window" lastClr="FFFFFF"/>
                </a:solidFill>
              </a:rPr>
              <a:t>Абилимпикс</a:t>
            </a:r>
            <a:r>
              <a:rPr lang="ru-RU" sz="3600" dirty="0">
                <a:solidFill>
                  <a:sysClr val="window" lastClr="FFFFFF"/>
                </a:solidFill>
              </a:rPr>
              <a:t>» до 2030 г.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13129" y="1599985"/>
            <a:ext cx="17844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Новая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schemeClr val="tx2"/>
                </a:solidFill>
              </a:rPr>
              <a:t>ц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ель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1300545" y="1408928"/>
            <a:ext cx="541479" cy="1066930"/>
          </a:xfrm>
          <a:prstGeom prst="chevron">
            <a:avLst/>
          </a:prstGeom>
          <a:solidFill>
            <a:srgbClr val="204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Rounded Rectangle 1"/>
          <p:cNvSpPr/>
          <p:nvPr/>
        </p:nvSpPr>
        <p:spPr>
          <a:xfrm>
            <a:off x="2032001" y="1335503"/>
            <a:ext cx="9753600" cy="1204497"/>
          </a:xfrm>
          <a:prstGeom prst="roundRect">
            <a:avLst>
              <a:gd name="adj" fmla="val 5157"/>
            </a:avLst>
          </a:prstGeom>
          <a:solidFill>
            <a:srgbClr val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ru-RU" sz="1600" b="1" dirty="0"/>
              <a:t>Развитие в </a:t>
            </a:r>
            <a:r>
              <a:rPr lang="ru-RU" sz="1600" b="1" dirty="0" smtClean="0"/>
              <a:t>РФ движения </a:t>
            </a:r>
            <a:r>
              <a:rPr lang="ru-RU" sz="1600" b="1" dirty="0"/>
              <a:t>по профессиональному мастерству среди инвалидов и лиц с ограниченными возможностями здоровья «</a:t>
            </a:r>
            <a:r>
              <a:rPr lang="ru-RU" sz="1600" b="1" dirty="0" err="1" smtClean="0"/>
              <a:t>Абилимпикс</a:t>
            </a:r>
            <a:r>
              <a:rPr lang="ru-RU" sz="1600" b="1" dirty="0" smtClean="0"/>
              <a:t>», обеспечивающего </a:t>
            </a:r>
            <a:r>
              <a:rPr lang="ru-RU" sz="1600" b="1" dirty="0"/>
              <a:t>эффективную профессиональную ориентацию и мотивацию </a:t>
            </a:r>
            <a:r>
              <a:rPr lang="ru-RU" sz="1600" b="1" dirty="0" smtClean="0"/>
              <a:t>к </a:t>
            </a:r>
            <a:r>
              <a:rPr lang="ru-RU" sz="1600" b="1" dirty="0"/>
              <a:t>получению профессионального образования, содействие их трудоустройству и социокультурной инклюзии в обществе, развитию новых профессий и трудовой </a:t>
            </a:r>
            <a:r>
              <a:rPr lang="ru-RU" sz="1600" b="1" dirty="0" smtClean="0"/>
              <a:t>занятости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4" name="AutoShape 26"/>
          <p:cNvSpPr>
            <a:spLocks noChangeArrowheads="1"/>
          </p:cNvSpPr>
          <p:nvPr/>
        </p:nvSpPr>
        <p:spPr bwMode="gray">
          <a:xfrm rot="10800000" flipV="1">
            <a:off x="5394509" y="2979218"/>
            <a:ext cx="1601963" cy="579807"/>
          </a:xfrm>
          <a:prstGeom prst="downArrow">
            <a:avLst>
              <a:gd name="adj1" fmla="val 56417"/>
              <a:gd name="adj2" fmla="val 48338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1600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gray">
          <a:xfrm>
            <a:off x="2957688" y="2702781"/>
            <a:ext cx="7010401" cy="379249"/>
          </a:xfrm>
          <a:prstGeom prst="can">
            <a:avLst>
              <a:gd name="adj" fmla="val 25000"/>
            </a:avLst>
          </a:prstGeom>
          <a:solidFill>
            <a:srgbClr val="20458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Новые (добавленные) задачи движения «</a:t>
            </a:r>
            <a:r>
              <a:rPr lang="ru-RU" sz="1600" b="1" dirty="0" err="1" smtClean="0">
                <a:solidFill>
                  <a:schemeClr val="bg1"/>
                </a:solidFill>
                <a:cs typeface="Arial" pitchFamily="34" charset="0"/>
              </a:rPr>
              <a:t>Абилимпикс</a:t>
            </a:r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»</a:t>
            </a:r>
          </a:p>
        </p:txBody>
      </p:sp>
      <p:sp>
        <p:nvSpPr>
          <p:cNvPr id="16" name="Прямоугольник: скругленные углы 21">
            <a:extLst>
              <a:ext uri="{FF2B5EF4-FFF2-40B4-BE49-F238E27FC236}">
                <a16:creationId xmlns:a16="http://schemas.microsoft.com/office/drawing/2014/main" xmlns="" id="{F86DB592-11E0-4AF5-AABB-97B19D6ED2B6}"/>
              </a:ext>
            </a:extLst>
          </p:cNvPr>
          <p:cNvSpPr/>
          <p:nvPr/>
        </p:nvSpPr>
        <p:spPr>
          <a:xfrm>
            <a:off x="310566" y="3412754"/>
            <a:ext cx="3635022" cy="953224"/>
          </a:xfrm>
          <a:prstGeom prst="roundRect">
            <a:avLst>
              <a:gd name="adj" fmla="val 1315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◆</a:t>
            </a:r>
            <a:r>
              <a:rPr lang="ru-RU" sz="1600" b="1" dirty="0" smtClean="0">
                <a:solidFill>
                  <a:schemeClr val="tx1"/>
                </a:solidFill>
              </a:rPr>
              <a:t> развитие </a:t>
            </a:r>
            <a:r>
              <a:rPr lang="ru-RU" sz="1600" b="1" dirty="0">
                <a:solidFill>
                  <a:schemeClr val="tx1"/>
                </a:solidFill>
              </a:rPr>
              <a:t>региональных  компетенций, ориентированных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 на региональные рынки </a:t>
            </a:r>
            <a:r>
              <a:rPr lang="ru-RU" sz="1600" b="1" dirty="0" smtClean="0">
                <a:solidFill>
                  <a:schemeClr val="tx1"/>
                </a:solidFill>
              </a:rPr>
              <a:t>труда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: скругленные углы 21">
            <a:extLst>
              <a:ext uri="{FF2B5EF4-FFF2-40B4-BE49-F238E27FC236}">
                <a16:creationId xmlns:a16="http://schemas.microsoft.com/office/drawing/2014/main" xmlns="" id="{F86DB592-11E0-4AF5-AABB-97B19D6ED2B6}"/>
              </a:ext>
            </a:extLst>
          </p:cNvPr>
          <p:cNvSpPr/>
          <p:nvPr/>
        </p:nvSpPr>
        <p:spPr>
          <a:xfrm>
            <a:off x="318351" y="4500279"/>
            <a:ext cx="3627237" cy="1078265"/>
          </a:xfrm>
          <a:prstGeom prst="roundRect">
            <a:avLst>
              <a:gd name="adj" fmla="val 1315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◆</a:t>
            </a:r>
            <a:r>
              <a:rPr lang="ru-RU" sz="1600" b="1" dirty="0" smtClean="0">
                <a:solidFill>
                  <a:schemeClr val="tx1"/>
                </a:solidFill>
              </a:rPr>
              <a:t> содействие </a:t>
            </a:r>
            <a:r>
              <a:rPr lang="ru-RU" sz="1600" b="1" dirty="0">
                <a:solidFill>
                  <a:schemeClr val="tx1"/>
                </a:solidFill>
              </a:rPr>
              <a:t>в организации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и методическая поддержка  профессиональных смен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в лагерях, детских центрах</a:t>
            </a:r>
          </a:p>
        </p:txBody>
      </p:sp>
      <p:sp>
        <p:nvSpPr>
          <p:cNvPr id="18" name="Прямоугольник: скругленные углы 21">
            <a:extLst>
              <a:ext uri="{FF2B5EF4-FFF2-40B4-BE49-F238E27FC236}">
                <a16:creationId xmlns:a16="http://schemas.microsoft.com/office/drawing/2014/main" xmlns="" id="{F86DB592-11E0-4AF5-AABB-97B19D6ED2B6}"/>
              </a:ext>
            </a:extLst>
          </p:cNvPr>
          <p:cNvSpPr/>
          <p:nvPr/>
        </p:nvSpPr>
        <p:spPr>
          <a:xfrm>
            <a:off x="4205895" y="3646241"/>
            <a:ext cx="3687199" cy="747243"/>
          </a:xfrm>
          <a:prstGeom prst="roundRect">
            <a:avLst>
              <a:gd name="adj" fmla="val 1315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◆</a:t>
            </a:r>
            <a:r>
              <a:rPr lang="ru-RU" sz="1600" b="1" dirty="0" smtClean="0">
                <a:solidFill>
                  <a:schemeClr val="tx1"/>
                </a:solidFill>
              </a:rPr>
              <a:t> популяризация </a:t>
            </a:r>
            <a:r>
              <a:rPr lang="ru-RU" sz="1600" b="1" dirty="0">
                <a:solidFill>
                  <a:schemeClr val="tx1"/>
                </a:solidFill>
              </a:rPr>
              <a:t>лучших </a:t>
            </a:r>
            <a:r>
              <a:rPr lang="ru-RU" sz="1600" b="1" dirty="0" smtClean="0">
                <a:solidFill>
                  <a:schemeClr val="tx1"/>
                </a:solidFill>
              </a:rPr>
              <a:t>практик инклюзивного образования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: скругленные углы 21">
            <a:extLst>
              <a:ext uri="{FF2B5EF4-FFF2-40B4-BE49-F238E27FC236}">
                <a16:creationId xmlns:a16="http://schemas.microsoft.com/office/drawing/2014/main" xmlns="" id="{F86DB592-11E0-4AF5-AABB-97B19D6ED2B6}"/>
              </a:ext>
            </a:extLst>
          </p:cNvPr>
          <p:cNvSpPr/>
          <p:nvPr/>
        </p:nvSpPr>
        <p:spPr>
          <a:xfrm>
            <a:off x="8150579" y="3429000"/>
            <a:ext cx="3635022" cy="1053910"/>
          </a:xfrm>
          <a:prstGeom prst="roundRect">
            <a:avLst>
              <a:gd name="adj" fmla="val 1315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◆</a:t>
            </a:r>
            <a:r>
              <a:rPr lang="ru-RU" sz="1600" b="1" dirty="0" smtClean="0">
                <a:solidFill>
                  <a:schemeClr val="tx1"/>
                </a:solidFill>
              </a:rPr>
              <a:t> обеспечение </a:t>
            </a:r>
            <a:r>
              <a:rPr lang="ru-RU" sz="1600" b="1" dirty="0">
                <a:solidFill>
                  <a:schemeClr val="tx1"/>
                </a:solidFill>
              </a:rPr>
              <a:t>и создание </a:t>
            </a:r>
            <a:r>
              <a:rPr lang="ru-RU" sz="1600" b="1" dirty="0" smtClean="0">
                <a:solidFill>
                  <a:schemeClr val="tx1"/>
                </a:solidFill>
              </a:rPr>
              <a:t>условий для </a:t>
            </a:r>
            <a:r>
              <a:rPr lang="ru-RU" sz="1600" b="1" dirty="0">
                <a:solidFill>
                  <a:schemeClr val="tx1"/>
                </a:solidFill>
              </a:rPr>
              <a:t>реализации </a:t>
            </a:r>
            <a:r>
              <a:rPr lang="ru-RU" sz="1600" b="1" dirty="0" smtClean="0">
                <a:solidFill>
                  <a:schemeClr val="tx1"/>
                </a:solidFill>
              </a:rPr>
              <a:t>права на </a:t>
            </a:r>
            <a:r>
              <a:rPr lang="ru-RU" sz="1600" b="1" dirty="0">
                <a:solidFill>
                  <a:schemeClr val="tx1"/>
                </a:solidFill>
              </a:rPr>
              <a:t>профессиональную </a:t>
            </a:r>
            <a:r>
              <a:rPr lang="ru-RU" sz="1600" b="1" dirty="0" smtClean="0">
                <a:solidFill>
                  <a:schemeClr val="tx1"/>
                </a:solidFill>
              </a:rPr>
              <a:t>самореализацию или </a:t>
            </a:r>
            <a:r>
              <a:rPr lang="ru-RU" sz="1600" b="1" dirty="0">
                <a:solidFill>
                  <a:schemeClr val="tx1"/>
                </a:solidFill>
              </a:rPr>
              <a:t>трудовую </a:t>
            </a:r>
            <a:r>
              <a:rPr lang="ru-RU" sz="1600" b="1" dirty="0" smtClean="0">
                <a:solidFill>
                  <a:schemeClr val="tx1"/>
                </a:solidFill>
              </a:rPr>
              <a:t>занятость инвалидов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: скругленные углы 21">
            <a:extLst>
              <a:ext uri="{FF2B5EF4-FFF2-40B4-BE49-F238E27FC236}">
                <a16:creationId xmlns:a16="http://schemas.microsoft.com/office/drawing/2014/main" xmlns="" id="{F86DB592-11E0-4AF5-AABB-97B19D6ED2B6}"/>
              </a:ext>
            </a:extLst>
          </p:cNvPr>
          <p:cNvSpPr/>
          <p:nvPr/>
        </p:nvSpPr>
        <p:spPr>
          <a:xfrm>
            <a:off x="4205894" y="4558942"/>
            <a:ext cx="3687199" cy="1021150"/>
          </a:xfrm>
          <a:prstGeom prst="roundRect">
            <a:avLst>
              <a:gd name="adj" fmla="val 1315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◆</a:t>
            </a:r>
            <a:r>
              <a:rPr lang="ru-RU" sz="1600" b="1" dirty="0" smtClean="0">
                <a:solidFill>
                  <a:schemeClr val="tx1"/>
                </a:solidFill>
              </a:rPr>
              <a:t> внедрение </a:t>
            </a:r>
            <a:r>
              <a:rPr lang="ru-RU" sz="1600" b="1" dirty="0">
                <a:solidFill>
                  <a:schemeClr val="tx1"/>
                </a:solidFill>
              </a:rPr>
              <a:t>системы оценки  эффективности работы региональных центров развития </a:t>
            </a:r>
            <a:r>
              <a:rPr lang="ru-RU" sz="1600" b="1" dirty="0" smtClean="0">
                <a:solidFill>
                  <a:schemeClr val="tx1"/>
                </a:solidFill>
              </a:rPr>
              <a:t>движения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: скругленные углы 21">
            <a:extLst>
              <a:ext uri="{FF2B5EF4-FFF2-40B4-BE49-F238E27FC236}">
                <a16:creationId xmlns:a16="http://schemas.microsoft.com/office/drawing/2014/main" xmlns="" id="{F86DB592-11E0-4AF5-AABB-97B19D6ED2B6}"/>
              </a:ext>
            </a:extLst>
          </p:cNvPr>
          <p:cNvSpPr/>
          <p:nvPr/>
        </p:nvSpPr>
        <p:spPr>
          <a:xfrm>
            <a:off x="8150579" y="4590710"/>
            <a:ext cx="3635022" cy="1008946"/>
          </a:xfrm>
          <a:prstGeom prst="roundRect">
            <a:avLst>
              <a:gd name="adj" fmla="val 1315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◆</a:t>
            </a:r>
            <a:r>
              <a:rPr lang="ru-RU" sz="1600" b="1" dirty="0" smtClean="0">
                <a:solidFill>
                  <a:schemeClr val="tx1"/>
                </a:solidFill>
              </a:rPr>
              <a:t> вовлечение </a:t>
            </a:r>
            <a:r>
              <a:rPr lang="ru-RU" sz="1600" b="1" dirty="0">
                <a:solidFill>
                  <a:schemeClr val="tx1"/>
                </a:solidFill>
              </a:rPr>
              <a:t>некоммерческих </a:t>
            </a:r>
            <a:r>
              <a:rPr lang="ru-RU" sz="1600" b="1" dirty="0" smtClean="0">
                <a:solidFill>
                  <a:schemeClr val="tx1"/>
                </a:solidFill>
              </a:rPr>
              <a:t>организаций, с целью разработки  единых подходов при получении </a:t>
            </a:r>
            <a:r>
              <a:rPr lang="ru-RU" sz="1600" b="1" dirty="0" err="1" smtClean="0">
                <a:solidFill>
                  <a:schemeClr val="tx1"/>
                </a:solidFill>
              </a:rPr>
              <a:t>грантовой</a:t>
            </a:r>
            <a:r>
              <a:rPr lang="ru-RU" sz="1600" b="1" dirty="0" smtClean="0">
                <a:solidFill>
                  <a:schemeClr val="tx1"/>
                </a:solidFill>
              </a:rPr>
              <a:t> поддержки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50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520888" y="96665"/>
            <a:ext cx="95594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sz="3600" dirty="0">
                <a:solidFill>
                  <a:sysClr val="window" lastClr="FFFFFF"/>
                </a:solidFill>
              </a:rPr>
              <a:t>Ключевые изменения в концепции развития </a:t>
            </a:r>
            <a:br>
              <a:rPr lang="ru-RU" sz="3600" dirty="0">
                <a:solidFill>
                  <a:sysClr val="window" lastClr="FFFFFF"/>
                </a:solidFill>
              </a:rPr>
            </a:br>
            <a:r>
              <a:rPr lang="ru-RU" sz="3600" dirty="0">
                <a:solidFill>
                  <a:sysClr val="window" lastClr="FFFFFF"/>
                </a:solidFill>
              </a:rPr>
              <a:t>движения «</a:t>
            </a:r>
            <a:r>
              <a:rPr lang="ru-RU" sz="3600" dirty="0" err="1">
                <a:solidFill>
                  <a:sysClr val="window" lastClr="FFFFFF"/>
                </a:solidFill>
              </a:rPr>
              <a:t>Абилимпикс</a:t>
            </a:r>
            <a:r>
              <a:rPr lang="ru-RU" sz="3600" dirty="0">
                <a:solidFill>
                  <a:sysClr val="window" lastClr="FFFFFF"/>
                </a:solidFill>
              </a:rPr>
              <a:t>» до 2030 г.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sp>
        <p:nvSpPr>
          <p:cNvPr id="27" name="Прямоугольник: скругленные углы 21">
            <a:extLst>
              <a:ext uri="{FF2B5EF4-FFF2-40B4-BE49-F238E27FC236}">
                <a16:creationId xmlns:a16="http://schemas.microsoft.com/office/drawing/2014/main" xmlns="" id="{F86DB592-11E0-4AF5-AABB-97B19D6ED2B6}"/>
              </a:ext>
            </a:extLst>
          </p:cNvPr>
          <p:cNvSpPr/>
          <p:nvPr/>
        </p:nvSpPr>
        <p:spPr>
          <a:xfrm>
            <a:off x="551329" y="1374049"/>
            <a:ext cx="5136777" cy="1911600"/>
          </a:xfrm>
          <a:prstGeom prst="roundRect">
            <a:avLst>
              <a:gd name="adj" fmla="val 1315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27" marR="4611">
              <a:spcBef>
                <a:spcPts val="91"/>
              </a:spcBef>
            </a:pPr>
            <a:endParaRPr lang="ru-RU" sz="1600" spc="-14" dirty="0" smtClean="0">
              <a:solidFill>
                <a:schemeClr val="tx1"/>
              </a:solidFill>
              <a:cs typeface="Microsoft Sans Serif"/>
            </a:endParaRPr>
          </a:p>
          <a:p>
            <a:pPr marL="11527" marR="4611">
              <a:spcBef>
                <a:spcPts val="91"/>
              </a:spcBef>
            </a:pPr>
            <a:endParaRPr lang="ru-RU" sz="1600" spc="-14" dirty="0">
              <a:solidFill>
                <a:schemeClr val="tx1"/>
              </a:solidFill>
              <a:cs typeface="Microsoft Sans Serif"/>
            </a:endParaRPr>
          </a:p>
          <a:p>
            <a:pPr marL="11527" marR="4611">
              <a:spcBef>
                <a:spcPts val="91"/>
              </a:spcBef>
            </a:pPr>
            <a:endParaRPr lang="ru-RU" sz="1600" spc="-14" dirty="0" smtClean="0">
              <a:solidFill>
                <a:schemeClr val="tx1"/>
              </a:solidFill>
              <a:cs typeface="Microsoft Sans Serif"/>
            </a:endParaRPr>
          </a:p>
          <a:p>
            <a:pPr marL="11527" marR="4611">
              <a:spcBef>
                <a:spcPts val="91"/>
              </a:spcBef>
            </a:pPr>
            <a:endParaRPr lang="ru-RU" sz="1600" spc="-14" dirty="0">
              <a:solidFill>
                <a:schemeClr val="tx1"/>
              </a:solidFill>
              <a:cs typeface="Microsoft Sans Serif"/>
            </a:endParaRPr>
          </a:p>
          <a:p>
            <a:pPr marL="11527" marR="4611" algn="ctr">
              <a:spcBef>
                <a:spcPts val="91"/>
              </a:spcBef>
            </a:pPr>
            <a:r>
              <a:rPr lang="ru-RU" sz="1600" b="1" spc="-14" dirty="0" smtClean="0">
                <a:solidFill>
                  <a:schemeClr val="tx1"/>
                </a:solidFill>
                <a:cs typeface="Microsoft Sans Serif"/>
              </a:rPr>
              <a:t>участвует в проектировании и подготовке конкурсов «</a:t>
            </a:r>
            <a:r>
              <a:rPr lang="ru-RU" sz="1600" b="1" spc="-14" dirty="0" err="1" smtClean="0">
                <a:solidFill>
                  <a:schemeClr val="tx1"/>
                </a:solidFill>
                <a:cs typeface="Microsoft Sans Serif"/>
              </a:rPr>
              <a:t>Абилимпикс</a:t>
            </a:r>
            <a:r>
              <a:rPr lang="ru-RU" sz="1600" b="1" spc="-14" dirty="0" smtClean="0">
                <a:solidFill>
                  <a:schemeClr val="tx1"/>
                </a:solidFill>
                <a:cs typeface="Microsoft Sans Serif"/>
              </a:rPr>
              <a:t>», состоящий из участников от 18 до 44 лет.  Председатель молодежного совета входит в состав организационного комитета</a:t>
            </a:r>
          </a:p>
          <a:p>
            <a:pPr algn="ctr"/>
            <a:endParaRPr lang="ru-RU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BFA813D-CE6B-44ED-80C1-825BD18DC769}"/>
              </a:ext>
            </a:extLst>
          </p:cNvPr>
          <p:cNvSpPr txBox="1"/>
          <p:nvPr/>
        </p:nvSpPr>
        <p:spPr>
          <a:xfrm>
            <a:off x="1194244" y="1431209"/>
            <a:ext cx="40385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04582"/>
                </a:solidFill>
              </a:rPr>
              <a:t>Молодежный совет</a:t>
            </a:r>
          </a:p>
          <a:p>
            <a:pPr algn="ctr"/>
            <a:r>
              <a:rPr lang="ru-RU" sz="2000" b="1" dirty="0" smtClean="0">
                <a:solidFill>
                  <a:srgbClr val="204582"/>
                </a:solidFill>
              </a:rPr>
              <a:t> «</a:t>
            </a:r>
            <a:r>
              <a:rPr lang="ru-RU" sz="2000" b="1" dirty="0" err="1" smtClean="0">
                <a:solidFill>
                  <a:srgbClr val="204582"/>
                </a:solidFill>
              </a:rPr>
              <a:t>Абилимпикс</a:t>
            </a:r>
            <a:r>
              <a:rPr lang="ru-RU" sz="2000" b="1" dirty="0" smtClean="0">
                <a:solidFill>
                  <a:srgbClr val="204582"/>
                </a:solidFill>
              </a:rPr>
              <a:t>»</a:t>
            </a:r>
            <a:endParaRPr lang="ru-RU" sz="2000" dirty="0">
              <a:solidFill>
                <a:srgbClr val="204582"/>
              </a:solidFill>
            </a:endParaRPr>
          </a:p>
        </p:txBody>
      </p:sp>
      <p:sp>
        <p:nvSpPr>
          <p:cNvPr id="30" name="Прямоугольник: скругленные углы 21">
            <a:extLst>
              <a:ext uri="{FF2B5EF4-FFF2-40B4-BE49-F238E27FC236}">
                <a16:creationId xmlns:a16="http://schemas.microsoft.com/office/drawing/2014/main" xmlns="" id="{F86DB592-11E0-4AF5-AABB-97B19D6ED2B6}"/>
              </a:ext>
            </a:extLst>
          </p:cNvPr>
          <p:cNvSpPr/>
          <p:nvPr/>
        </p:nvSpPr>
        <p:spPr>
          <a:xfrm>
            <a:off x="6029920" y="1438989"/>
            <a:ext cx="5574891" cy="1909648"/>
          </a:xfrm>
          <a:prstGeom prst="roundRect">
            <a:avLst>
              <a:gd name="adj" fmla="val 1315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27" marR="4611">
              <a:spcBef>
                <a:spcPts val="91"/>
              </a:spcBef>
            </a:pPr>
            <a:endParaRPr lang="ru-RU" sz="1600" spc="-14" dirty="0" smtClean="0">
              <a:solidFill>
                <a:schemeClr val="tx1"/>
              </a:solidFill>
              <a:cs typeface="Microsoft Sans Serif"/>
            </a:endParaRPr>
          </a:p>
          <a:p>
            <a:pPr marL="11527" marR="4611">
              <a:spcBef>
                <a:spcPts val="91"/>
              </a:spcBef>
            </a:pPr>
            <a:endParaRPr lang="ru-RU" sz="1600" spc="-14" dirty="0">
              <a:solidFill>
                <a:schemeClr val="tx1"/>
              </a:solidFill>
              <a:cs typeface="Microsoft Sans Serif"/>
            </a:endParaRPr>
          </a:p>
          <a:p>
            <a:pPr marL="11527" marR="4611">
              <a:spcBef>
                <a:spcPts val="91"/>
              </a:spcBef>
            </a:pPr>
            <a:endParaRPr lang="ru-RU" sz="1600" spc="-14" dirty="0" smtClean="0">
              <a:solidFill>
                <a:schemeClr val="tx1"/>
              </a:solidFill>
              <a:cs typeface="Microsoft Sans Serif"/>
            </a:endParaRPr>
          </a:p>
          <a:p>
            <a:pPr marL="11527" marR="4611" algn="ctr">
              <a:spcBef>
                <a:spcPts val="91"/>
              </a:spcBef>
            </a:pPr>
            <a:r>
              <a:rPr lang="ru-RU" sz="1600" b="1" spc="-14" dirty="0" smtClean="0">
                <a:solidFill>
                  <a:schemeClr val="tx1"/>
                </a:solidFill>
                <a:cs typeface="Microsoft Sans Serif"/>
              </a:rPr>
              <a:t>будут проводиться </a:t>
            </a:r>
            <a:r>
              <a:rPr lang="ru-RU" sz="1600" b="1" spc="-14" dirty="0">
                <a:solidFill>
                  <a:schemeClr val="tx1"/>
                </a:solidFill>
                <a:cs typeface="Microsoft Sans Serif"/>
              </a:rPr>
              <a:t>среди </a:t>
            </a:r>
            <a:r>
              <a:rPr lang="ru-RU" sz="1600" b="1" spc="-14" dirty="0" smtClean="0">
                <a:solidFill>
                  <a:schemeClr val="tx1"/>
                </a:solidFill>
                <a:cs typeface="Microsoft Sans Serif"/>
              </a:rPr>
              <a:t>организаций </a:t>
            </a:r>
            <a:r>
              <a:rPr lang="ru-RU" sz="1600" b="1" spc="-14" dirty="0">
                <a:solidFill>
                  <a:schemeClr val="tx1"/>
                </a:solidFill>
                <a:cs typeface="Microsoft Sans Serif"/>
              </a:rPr>
              <a:t>различных форм </a:t>
            </a:r>
            <a:r>
              <a:rPr lang="ru-RU" sz="1600" b="1" spc="-14" dirty="0" smtClean="0">
                <a:solidFill>
                  <a:schemeClr val="tx1"/>
                </a:solidFill>
                <a:cs typeface="Microsoft Sans Serif"/>
              </a:rPr>
              <a:t>собственности для </a:t>
            </a:r>
            <a:r>
              <a:rPr lang="ru-RU" sz="1600" b="1" spc="-14" dirty="0">
                <a:solidFill>
                  <a:schemeClr val="tx1"/>
                </a:solidFill>
                <a:cs typeface="Microsoft Sans Serif"/>
              </a:rPr>
              <a:t>работающих у них </a:t>
            </a:r>
            <a:r>
              <a:rPr lang="ru-RU" sz="1600" b="1" spc="-14" dirty="0" smtClean="0">
                <a:solidFill>
                  <a:schemeClr val="tx1"/>
                </a:solidFill>
                <a:cs typeface="Microsoft Sans Serif"/>
              </a:rPr>
              <a:t>людей</a:t>
            </a:r>
          </a:p>
          <a:p>
            <a:pPr marL="11527" marR="4611" algn="ctr">
              <a:spcBef>
                <a:spcPts val="91"/>
              </a:spcBef>
            </a:pPr>
            <a:r>
              <a:rPr lang="ru-RU" sz="1600" b="1" spc="-14" dirty="0" smtClean="0">
                <a:solidFill>
                  <a:schemeClr val="tx1"/>
                </a:solidFill>
                <a:cs typeface="Microsoft Sans Serif"/>
              </a:rPr>
              <a:t> </a:t>
            </a:r>
            <a:r>
              <a:rPr lang="ru-RU" sz="1600" b="1" spc="-14" dirty="0">
                <a:solidFill>
                  <a:schemeClr val="tx1"/>
                </a:solidFill>
                <a:cs typeface="Microsoft Sans Serif"/>
              </a:rPr>
              <a:t>с </a:t>
            </a:r>
            <a:r>
              <a:rPr lang="ru-RU" sz="1600" b="1" spc="-14" dirty="0" smtClean="0">
                <a:solidFill>
                  <a:schemeClr val="tx1"/>
                </a:solidFill>
                <a:cs typeface="Microsoft Sans Serif"/>
              </a:rPr>
              <a:t>инвалидностью и ограниченными возможностями здоровья</a:t>
            </a:r>
            <a:endParaRPr lang="ru-RU" sz="1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BFA813D-CE6B-44ED-80C1-825BD18DC769}"/>
              </a:ext>
            </a:extLst>
          </p:cNvPr>
          <p:cNvSpPr txBox="1"/>
          <p:nvPr/>
        </p:nvSpPr>
        <p:spPr>
          <a:xfrm>
            <a:off x="7041777" y="1473047"/>
            <a:ext cx="40385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04582"/>
                </a:solidFill>
              </a:rPr>
              <a:t>Корпоративные чемпионаты</a:t>
            </a:r>
          </a:p>
          <a:p>
            <a:pPr algn="ctr"/>
            <a:r>
              <a:rPr lang="ru-RU" sz="2000" b="1" dirty="0" smtClean="0">
                <a:solidFill>
                  <a:srgbClr val="204582"/>
                </a:solidFill>
              </a:rPr>
              <a:t> «</a:t>
            </a:r>
            <a:r>
              <a:rPr lang="ru-RU" sz="2000" b="1" dirty="0" err="1" smtClean="0">
                <a:solidFill>
                  <a:srgbClr val="204582"/>
                </a:solidFill>
              </a:rPr>
              <a:t>Абилимпикс</a:t>
            </a:r>
            <a:r>
              <a:rPr lang="ru-RU" sz="2000" b="1" dirty="0" smtClean="0">
                <a:solidFill>
                  <a:srgbClr val="204582"/>
                </a:solidFill>
              </a:rPr>
              <a:t>»</a:t>
            </a:r>
            <a:endParaRPr lang="ru-RU" sz="2000" dirty="0">
              <a:solidFill>
                <a:srgbClr val="204582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E7CACCC-ED5D-496F-916E-C578BF88F7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446816" y="1535827"/>
            <a:ext cx="720080" cy="582325"/>
          </a:xfrm>
          <a:prstGeom prst="rect">
            <a:avLst/>
          </a:prstGeom>
        </p:spPr>
      </p:pic>
      <p:sp>
        <p:nvSpPr>
          <p:cNvPr id="33" name="Прямоугольник: скругленные углы 21">
            <a:extLst>
              <a:ext uri="{FF2B5EF4-FFF2-40B4-BE49-F238E27FC236}">
                <a16:creationId xmlns:a16="http://schemas.microsoft.com/office/drawing/2014/main" xmlns="" id="{F86DB592-11E0-4AF5-AABB-97B19D6ED2B6}"/>
              </a:ext>
            </a:extLst>
          </p:cNvPr>
          <p:cNvSpPr/>
          <p:nvPr/>
        </p:nvSpPr>
        <p:spPr>
          <a:xfrm>
            <a:off x="551329" y="3683593"/>
            <a:ext cx="5255705" cy="1894275"/>
          </a:xfrm>
          <a:prstGeom prst="roundRect">
            <a:avLst>
              <a:gd name="adj" fmla="val 1315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27" marR="4611">
              <a:spcBef>
                <a:spcPts val="91"/>
              </a:spcBef>
            </a:pPr>
            <a:endParaRPr lang="ru-RU" sz="1600" spc="-14" dirty="0" smtClean="0">
              <a:solidFill>
                <a:schemeClr val="tx1"/>
              </a:solidFill>
              <a:cs typeface="Microsoft Sans Serif"/>
            </a:endParaRPr>
          </a:p>
          <a:p>
            <a:pPr marL="11527" marR="4611">
              <a:spcBef>
                <a:spcPts val="91"/>
              </a:spcBef>
            </a:pPr>
            <a:endParaRPr lang="ru-RU" sz="1600" spc="-14" dirty="0">
              <a:solidFill>
                <a:schemeClr val="tx1"/>
              </a:solidFill>
              <a:cs typeface="Microsoft Sans Serif"/>
            </a:endParaRPr>
          </a:p>
          <a:p>
            <a:pPr marL="11527" marR="4611">
              <a:spcBef>
                <a:spcPts val="91"/>
              </a:spcBef>
            </a:pPr>
            <a:endParaRPr lang="ru-RU" sz="1600" spc="-14" dirty="0" smtClean="0">
              <a:solidFill>
                <a:schemeClr val="tx1"/>
              </a:solidFill>
              <a:cs typeface="Microsoft Sans Serif"/>
            </a:endParaRPr>
          </a:p>
          <a:p>
            <a:pPr marL="11527" marR="4611" algn="ctr">
              <a:spcBef>
                <a:spcPts val="91"/>
              </a:spcBef>
            </a:pPr>
            <a:endParaRPr lang="ru-RU" sz="1600" b="1" spc="-14" dirty="0" smtClean="0">
              <a:solidFill>
                <a:schemeClr val="tx1"/>
              </a:solidFill>
              <a:cs typeface="Microsoft Sans Serif"/>
            </a:endParaRPr>
          </a:p>
          <a:p>
            <a:pPr marL="11527" marR="4611" algn="ctr">
              <a:spcBef>
                <a:spcPts val="91"/>
              </a:spcBef>
            </a:pPr>
            <a:endParaRPr lang="ru-RU" sz="1600" b="1" spc="-14" dirty="0">
              <a:solidFill>
                <a:schemeClr val="tx1"/>
              </a:solidFill>
              <a:cs typeface="Microsoft Sans Serif"/>
            </a:endParaRPr>
          </a:p>
          <a:p>
            <a:pPr marL="11527" marR="4611" algn="ctr">
              <a:spcBef>
                <a:spcPts val="91"/>
              </a:spcBef>
            </a:pPr>
            <a:r>
              <a:rPr lang="ru-RU" sz="1600" b="1" spc="-14" dirty="0" smtClean="0">
                <a:solidFill>
                  <a:schemeClr val="tx1"/>
                </a:solidFill>
                <a:cs typeface="Microsoft Sans Serif"/>
              </a:rPr>
              <a:t>для инвалидов </a:t>
            </a:r>
            <a:r>
              <a:rPr lang="ru-RU" sz="1600" b="1" spc="-14" dirty="0">
                <a:solidFill>
                  <a:schemeClr val="tx1"/>
                </a:solidFill>
                <a:cs typeface="Microsoft Sans Serif"/>
              </a:rPr>
              <a:t>с </a:t>
            </a:r>
            <a:r>
              <a:rPr lang="ru-RU" sz="1600" b="1" spc="-14" dirty="0" smtClean="0">
                <a:solidFill>
                  <a:schemeClr val="tx1"/>
                </a:solidFill>
                <a:cs typeface="Microsoft Sans Serif"/>
              </a:rPr>
              <a:t>тяжелыми нозологическими </a:t>
            </a:r>
            <a:r>
              <a:rPr lang="ru-RU" sz="1600" b="1" spc="-14" dirty="0">
                <a:solidFill>
                  <a:schemeClr val="tx1"/>
                </a:solidFill>
                <a:cs typeface="Microsoft Sans Serif"/>
              </a:rPr>
              <a:t>нарушениями. Порядок проведения соревнований по данному направлению определяется отдельным </a:t>
            </a:r>
            <a:r>
              <a:rPr lang="ru-RU" sz="1600" b="1" spc="-14" dirty="0" smtClean="0">
                <a:solidFill>
                  <a:schemeClr val="tx1"/>
                </a:solidFill>
                <a:cs typeface="Microsoft Sans Serif"/>
              </a:rPr>
              <a:t>положением</a:t>
            </a:r>
            <a:endParaRPr lang="ru-RU" sz="1600" b="1" spc="-14" dirty="0">
              <a:solidFill>
                <a:schemeClr val="tx1"/>
              </a:solidFill>
              <a:cs typeface="Microsoft Sans Serif"/>
            </a:endParaRPr>
          </a:p>
          <a:p>
            <a:pPr marL="11527" marR="4611">
              <a:spcBef>
                <a:spcPts val="91"/>
              </a:spcBef>
            </a:pPr>
            <a:endParaRPr lang="ru-RU" sz="1600" spc="-14" dirty="0" smtClean="0">
              <a:solidFill>
                <a:schemeClr val="tx1"/>
              </a:solidFill>
              <a:cs typeface="Microsoft Sans Serif"/>
            </a:endParaRPr>
          </a:p>
          <a:p>
            <a:pPr algn="ctr"/>
            <a:endParaRPr lang="ru-RU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BFA813D-CE6B-44ED-80C1-825BD18DC769}"/>
              </a:ext>
            </a:extLst>
          </p:cNvPr>
          <p:cNvSpPr txBox="1"/>
          <p:nvPr/>
        </p:nvSpPr>
        <p:spPr>
          <a:xfrm>
            <a:off x="1410980" y="3766846"/>
            <a:ext cx="40385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204582"/>
                </a:solidFill>
              </a:rPr>
              <a:t>Сопровождаемая</a:t>
            </a:r>
          </a:p>
          <a:p>
            <a:pPr algn="ctr"/>
            <a:r>
              <a:rPr lang="ru-RU" sz="2000" b="1" dirty="0">
                <a:solidFill>
                  <a:srgbClr val="204582"/>
                </a:solidFill>
              </a:rPr>
              <a:t>трудовая занятость</a:t>
            </a:r>
            <a:endParaRPr lang="ru-RU" sz="2000" dirty="0">
              <a:solidFill>
                <a:srgbClr val="204582"/>
              </a:solidFill>
            </a:endParaRPr>
          </a:p>
        </p:txBody>
      </p:sp>
      <p:sp>
        <p:nvSpPr>
          <p:cNvPr id="35" name="Прямоугольник: скругленные углы 21">
            <a:extLst>
              <a:ext uri="{FF2B5EF4-FFF2-40B4-BE49-F238E27FC236}">
                <a16:creationId xmlns:a16="http://schemas.microsoft.com/office/drawing/2014/main" xmlns="" id="{F86DB592-11E0-4AF5-AABB-97B19D6ED2B6}"/>
              </a:ext>
            </a:extLst>
          </p:cNvPr>
          <p:cNvSpPr/>
          <p:nvPr/>
        </p:nvSpPr>
        <p:spPr>
          <a:xfrm>
            <a:off x="6029920" y="3666268"/>
            <a:ext cx="5574891" cy="1911600"/>
          </a:xfrm>
          <a:prstGeom prst="roundRect">
            <a:avLst>
              <a:gd name="adj" fmla="val 1315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27" marR="4611">
              <a:spcBef>
                <a:spcPts val="91"/>
              </a:spcBef>
            </a:pPr>
            <a:endParaRPr lang="ru-RU" sz="1600" spc="-14" dirty="0" smtClean="0">
              <a:solidFill>
                <a:schemeClr val="tx1"/>
              </a:solidFill>
              <a:cs typeface="Microsoft Sans Serif"/>
            </a:endParaRPr>
          </a:p>
          <a:p>
            <a:pPr marL="11527" marR="4611">
              <a:spcBef>
                <a:spcPts val="91"/>
              </a:spcBef>
            </a:pPr>
            <a:endParaRPr lang="ru-RU" sz="1600" spc="-14" dirty="0">
              <a:solidFill>
                <a:schemeClr val="tx1"/>
              </a:solidFill>
              <a:cs typeface="Microsoft Sans Serif"/>
            </a:endParaRPr>
          </a:p>
          <a:p>
            <a:pPr marL="11527" marR="4611" algn="ctr">
              <a:spcBef>
                <a:spcPts val="91"/>
              </a:spcBef>
            </a:pPr>
            <a:endParaRPr lang="ru-RU" sz="1600" b="1" spc="-14" dirty="0" smtClean="0">
              <a:solidFill>
                <a:schemeClr val="tx1"/>
              </a:solidFill>
              <a:cs typeface="Microsoft Sans Serif"/>
            </a:endParaRPr>
          </a:p>
          <a:p>
            <a:pPr marL="11527" marR="4611" algn="ctr">
              <a:spcBef>
                <a:spcPts val="91"/>
              </a:spcBef>
            </a:pPr>
            <a:r>
              <a:rPr lang="ru-RU" sz="1600" b="1" spc="-14" dirty="0" smtClean="0">
                <a:solidFill>
                  <a:schemeClr val="tx1"/>
                </a:solidFill>
                <a:cs typeface="Microsoft Sans Serif"/>
              </a:rPr>
              <a:t>участие в проектах </a:t>
            </a:r>
            <a:r>
              <a:rPr lang="ru-RU" sz="1600" b="1" spc="-14" dirty="0">
                <a:solidFill>
                  <a:schemeClr val="tx1"/>
                </a:solidFill>
                <a:cs typeface="Microsoft Sans Serif"/>
              </a:rPr>
              <a:t>«</a:t>
            </a:r>
            <a:r>
              <a:rPr lang="ru-RU" sz="1600" b="1" spc="-14" dirty="0" err="1">
                <a:solidFill>
                  <a:schemeClr val="tx1"/>
                </a:solidFill>
                <a:cs typeface="Microsoft Sans Serif"/>
              </a:rPr>
              <a:t>Профстажировки</a:t>
            </a:r>
            <a:r>
              <a:rPr lang="ru-RU" sz="1600" b="1" spc="-14" dirty="0">
                <a:solidFill>
                  <a:schemeClr val="tx1"/>
                </a:solidFill>
                <a:cs typeface="Microsoft Sans Serif"/>
              </a:rPr>
              <a:t> 2.0», «Шоу профессий», «Билет в будущее», ВДЦ «Смена», ВДЦ «Орлёнок», ВДЦ «Океан», МДЦ «Артек», </a:t>
            </a:r>
            <a:r>
              <a:rPr lang="ru-RU" sz="1600" b="1" spc="-14" dirty="0" smtClean="0">
                <a:solidFill>
                  <a:schemeClr val="tx1"/>
                </a:solidFill>
                <a:cs typeface="Microsoft Sans Serif"/>
              </a:rPr>
              <a:t>ОЦ «Сириус</a:t>
            </a:r>
            <a:r>
              <a:rPr lang="ru-RU" sz="1600" b="1" spc="-14" dirty="0">
                <a:solidFill>
                  <a:schemeClr val="tx1"/>
                </a:solidFill>
                <a:cs typeface="Microsoft Sans Serif"/>
              </a:rPr>
              <a:t>», </a:t>
            </a:r>
            <a:r>
              <a:rPr lang="ru-RU" sz="1600" b="1" spc="-14" dirty="0" smtClean="0">
                <a:solidFill>
                  <a:schemeClr val="tx1"/>
                </a:solidFill>
                <a:cs typeface="Microsoft Sans Serif"/>
              </a:rPr>
              <a:t>мастерской </a:t>
            </a:r>
            <a:r>
              <a:rPr lang="ru-RU" sz="1600" b="1" spc="-14" dirty="0">
                <a:solidFill>
                  <a:schemeClr val="tx1"/>
                </a:solidFill>
                <a:cs typeface="Microsoft Sans Serif"/>
              </a:rPr>
              <a:t>управления «</a:t>
            </a:r>
            <a:r>
              <a:rPr lang="ru-RU" sz="1600" b="1" spc="-14" dirty="0" err="1">
                <a:solidFill>
                  <a:schemeClr val="tx1"/>
                </a:solidFill>
                <a:cs typeface="Microsoft Sans Serif"/>
              </a:rPr>
              <a:t>Сенеж</a:t>
            </a:r>
            <a:r>
              <a:rPr lang="ru-RU" sz="1600" b="1" spc="-14" dirty="0" smtClean="0">
                <a:solidFill>
                  <a:schemeClr val="tx1"/>
                </a:solidFill>
                <a:cs typeface="Microsoft Sans Serif"/>
              </a:rPr>
              <a:t>»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BFA813D-CE6B-44ED-80C1-825BD18DC769}"/>
              </a:ext>
            </a:extLst>
          </p:cNvPr>
          <p:cNvSpPr txBox="1"/>
          <p:nvPr/>
        </p:nvSpPr>
        <p:spPr>
          <a:xfrm>
            <a:off x="7301552" y="3710907"/>
            <a:ext cx="35190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 </a:t>
            </a:r>
            <a:r>
              <a:rPr lang="ru-RU" sz="2000" b="1" dirty="0">
                <a:solidFill>
                  <a:srgbClr val="204582"/>
                </a:solidFill>
              </a:rPr>
              <a:t>Развитие </a:t>
            </a:r>
            <a:r>
              <a:rPr lang="ru-RU" sz="2000" b="1" dirty="0" smtClean="0">
                <a:solidFill>
                  <a:srgbClr val="204582"/>
                </a:solidFill>
              </a:rPr>
              <a:t>профориентации и трудоустройства </a:t>
            </a:r>
            <a:endParaRPr lang="ru-RU" sz="2000" dirty="0">
              <a:solidFill>
                <a:srgbClr val="204582"/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64E80C1D-15EC-4882-A66E-70246200C2E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-20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37839" y="3710907"/>
            <a:ext cx="766097" cy="77360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7158B394-A2AB-426F-87BF-1AD25905C7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40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476934" y="3731939"/>
            <a:ext cx="659845" cy="6390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62" y="1255436"/>
            <a:ext cx="1058474" cy="105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520888" y="96665"/>
            <a:ext cx="95594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sz="3600" dirty="0">
                <a:solidFill>
                  <a:sysClr val="window" lastClr="FFFFFF"/>
                </a:solidFill>
              </a:rPr>
              <a:t>Динамика развития конкурсного движения </a:t>
            </a:r>
            <a:br>
              <a:rPr lang="ru-RU" sz="3600" dirty="0">
                <a:solidFill>
                  <a:sysClr val="window" lastClr="FFFFFF"/>
                </a:solidFill>
              </a:rPr>
            </a:br>
            <a:r>
              <a:rPr lang="ru-RU" sz="3600" dirty="0">
                <a:solidFill>
                  <a:sysClr val="window" lastClr="FFFFFF"/>
                </a:solidFill>
              </a:rPr>
              <a:t>«</a:t>
            </a:r>
            <a:r>
              <a:rPr lang="ru-RU" sz="3600" dirty="0" err="1">
                <a:solidFill>
                  <a:sysClr val="window" lastClr="FFFFFF"/>
                </a:solidFill>
              </a:rPr>
              <a:t>Абилимпикс</a:t>
            </a:r>
            <a:r>
              <a:rPr lang="ru-RU" sz="3600" dirty="0">
                <a:solidFill>
                  <a:sysClr val="window" lastClr="FFFFFF"/>
                </a:solidFill>
              </a:rPr>
              <a:t>»  в Орловской области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pic>
        <p:nvPicPr>
          <p:cNvPr id="16" name="Picture 3" descr="C:\Users\Sokolova\Desktop\Иконки\group-of-people-in-a-formation_318-44341.png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321504" y="1291442"/>
            <a:ext cx="1205982" cy="113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173015" y="1328452"/>
            <a:ext cx="2619032" cy="1023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A80000"/>
                </a:solidFill>
                <a:effectLst/>
                <a:uLnTx/>
                <a:uFillTx/>
              </a:rPr>
              <a:t>7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A8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участников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21504" y="2412334"/>
            <a:ext cx="3269216" cy="400110"/>
          </a:xfrm>
          <a:prstGeom prst="rect">
            <a:avLst/>
          </a:prstGeom>
          <a:solidFill>
            <a:srgbClr val="204582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 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2016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г.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17309" y="2432479"/>
            <a:ext cx="3269215" cy="400110"/>
          </a:xfrm>
          <a:prstGeom prst="rect">
            <a:avLst/>
          </a:prstGeom>
          <a:solidFill>
            <a:srgbClr val="A80000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2020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г.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199215" y="2157940"/>
            <a:ext cx="878" cy="1349298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321504" y="2900763"/>
            <a:ext cx="28592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2 соревновательные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chemeClr val="tx2"/>
                </a:solidFill>
              </a:rPr>
              <a:t>компетенции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65547" y="1319673"/>
            <a:ext cx="2144454" cy="1023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A80000"/>
                </a:solidFill>
                <a:effectLst/>
                <a:uLnTx/>
                <a:uFillTx/>
              </a:rPr>
              <a:t>90 </a:t>
            </a:r>
          </a:p>
          <a:p>
            <a:pPr marL="0" marR="0" lvl="0" indent="0" algn="ctr" defTabSz="91440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участников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175239" y="2236565"/>
            <a:ext cx="878" cy="1200133"/>
          </a:xfrm>
          <a:prstGeom prst="line">
            <a:avLst/>
          </a:prstGeom>
          <a:noFill/>
          <a:ln w="28575" cap="flat" cmpd="sng" algn="ctr">
            <a:solidFill>
              <a:srgbClr val="A80000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437713" y="2869233"/>
            <a:ext cx="28592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18 соревновательных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chemeClr val="tx2"/>
                </a:solidFill>
              </a:rPr>
              <a:t>компетенций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pic>
        <p:nvPicPr>
          <p:cNvPr id="26" name="Picture 3" descr="C:\Users\Sokolova\Desktop\Иконки\group-of-people-in-a-formation_318-44341.png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240336" y="1272362"/>
            <a:ext cx="1205982" cy="113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707929323"/>
              </p:ext>
            </p:extLst>
          </p:nvPr>
        </p:nvGraphicFramePr>
        <p:xfrm>
          <a:off x="372652" y="3542504"/>
          <a:ext cx="11446695" cy="2592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056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520888" y="96665"/>
            <a:ext cx="95594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sz="3600" dirty="0">
                <a:solidFill>
                  <a:sysClr val="window" lastClr="FFFFFF"/>
                </a:solidFill>
              </a:rPr>
              <a:t>Вовлеченность образовательных организаций региона в развитие движения «</a:t>
            </a:r>
            <a:r>
              <a:rPr lang="ru-RU" sz="3600" dirty="0" err="1">
                <a:solidFill>
                  <a:sysClr val="window" lastClr="FFFFFF"/>
                </a:solidFill>
              </a:rPr>
              <a:t>Абилимпикс</a:t>
            </a:r>
            <a:r>
              <a:rPr lang="ru-RU" sz="3600" dirty="0">
                <a:solidFill>
                  <a:sysClr val="window" lastClr="FFFFFF"/>
                </a:solidFill>
              </a:rPr>
              <a:t>»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66806" y="1598797"/>
            <a:ext cx="1186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Менее 2%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участников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2C56B11-FC8B-483F-87EB-A96F7421D249}"/>
              </a:ext>
            </a:extLst>
          </p:cNvPr>
          <p:cNvGrpSpPr/>
          <p:nvPr/>
        </p:nvGrpSpPr>
        <p:grpSpPr>
          <a:xfrm>
            <a:off x="300446" y="1536523"/>
            <a:ext cx="3814354" cy="4491744"/>
            <a:chOff x="171539" y="1576100"/>
            <a:chExt cx="6181553" cy="601451"/>
          </a:xfrm>
        </p:grpSpPr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E76AC7CA-23C3-40B0-8B89-2D54F9D83466}"/>
                </a:ext>
              </a:extLst>
            </p:cNvPr>
            <p:cNvSpPr/>
            <p:nvPr/>
          </p:nvSpPr>
          <p:spPr>
            <a:xfrm>
              <a:off x="171539" y="1576100"/>
              <a:ext cx="6181553" cy="6014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0108F575-8DB6-401B-AAD8-D9481A7353AB}"/>
                </a:ext>
              </a:extLst>
            </p:cNvPr>
            <p:cNvSpPr txBox="1"/>
            <p:nvPr/>
          </p:nvSpPr>
          <p:spPr>
            <a:xfrm>
              <a:off x="185407" y="1582967"/>
              <a:ext cx="566675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ru-RU" sz="1000" b="1" dirty="0">
                <a:solidFill>
                  <a:schemeClr val="accent2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xmlns="" id="{02C56B11-FC8B-483F-87EB-A96F7421D249}"/>
              </a:ext>
            </a:extLst>
          </p:cNvPr>
          <p:cNvGrpSpPr/>
          <p:nvPr/>
        </p:nvGrpSpPr>
        <p:grpSpPr>
          <a:xfrm>
            <a:off x="4188823" y="1536523"/>
            <a:ext cx="3814354" cy="4491744"/>
            <a:chOff x="171539" y="1576100"/>
            <a:chExt cx="6181553" cy="601451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E76AC7CA-23C3-40B0-8B89-2D54F9D83466}"/>
                </a:ext>
              </a:extLst>
            </p:cNvPr>
            <p:cNvSpPr/>
            <p:nvPr/>
          </p:nvSpPr>
          <p:spPr>
            <a:xfrm>
              <a:off x="171539" y="1576100"/>
              <a:ext cx="6181553" cy="6014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0108F575-8DB6-401B-AAD8-D9481A7353AB}"/>
                </a:ext>
              </a:extLst>
            </p:cNvPr>
            <p:cNvSpPr txBox="1"/>
            <p:nvPr/>
          </p:nvSpPr>
          <p:spPr>
            <a:xfrm>
              <a:off x="185407" y="1582967"/>
              <a:ext cx="566675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ru-RU" sz="1000" b="1" dirty="0">
                <a:solidFill>
                  <a:schemeClr val="accent2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xmlns="" id="{02C56B11-FC8B-483F-87EB-A96F7421D249}"/>
              </a:ext>
            </a:extLst>
          </p:cNvPr>
          <p:cNvGrpSpPr/>
          <p:nvPr/>
        </p:nvGrpSpPr>
        <p:grpSpPr>
          <a:xfrm>
            <a:off x="8040933" y="1567931"/>
            <a:ext cx="3814354" cy="4491744"/>
            <a:chOff x="171539" y="1576100"/>
            <a:chExt cx="6181553" cy="601451"/>
          </a:xfrm>
        </p:grpSpPr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E76AC7CA-23C3-40B0-8B89-2D54F9D83466}"/>
                </a:ext>
              </a:extLst>
            </p:cNvPr>
            <p:cNvSpPr/>
            <p:nvPr/>
          </p:nvSpPr>
          <p:spPr>
            <a:xfrm>
              <a:off x="171539" y="1576100"/>
              <a:ext cx="6181553" cy="6014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0108F575-8DB6-401B-AAD8-D9481A7353AB}"/>
                </a:ext>
              </a:extLst>
            </p:cNvPr>
            <p:cNvSpPr txBox="1"/>
            <p:nvPr/>
          </p:nvSpPr>
          <p:spPr>
            <a:xfrm>
              <a:off x="185407" y="1582967"/>
              <a:ext cx="566675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ru-RU" sz="1000" b="1" dirty="0">
                <a:solidFill>
                  <a:schemeClr val="accent2"/>
                </a:solidFill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42" name="Таблица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680308"/>
              </p:ext>
            </p:extLst>
          </p:nvPr>
        </p:nvGraphicFramePr>
        <p:xfrm>
          <a:off x="361408" y="1587807"/>
          <a:ext cx="11524340" cy="45262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840378"/>
                <a:gridCol w="3841981"/>
                <a:gridCol w="3841981"/>
              </a:tblGrid>
              <a:tr h="1318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36" marR="59336" marT="0" marB="0" anchor="ctr"/>
                </a:tc>
              </a:tr>
              <a:tr h="362063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</a:rPr>
                        <a:t>БПОУ </a:t>
                      </a:r>
                      <a:r>
                        <a:rPr lang="ru-RU" sz="1600" b="1" kern="1200" dirty="0">
                          <a:effectLst/>
                        </a:rPr>
                        <a:t>ОО «Орловский </a:t>
                      </a:r>
                      <a:endParaRPr lang="ru-RU" sz="1600" b="1" kern="1200" dirty="0" smtClean="0">
                        <a:effectLst/>
                      </a:endParaRP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</a:rPr>
                        <a:t>технологический </a:t>
                      </a:r>
                      <a:r>
                        <a:rPr lang="ru-RU" sz="1600" b="1" kern="1200" dirty="0">
                          <a:effectLst/>
                        </a:rPr>
                        <a:t>техникум</a:t>
                      </a:r>
                      <a:r>
                        <a:rPr lang="ru-RU" sz="1600" b="1" kern="1200" dirty="0" smtClean="0">
                          <a:effectLst/>
                        </a:rPr>
                        <a:t>» </a:t>
                      </a:r>
                      <a:r>
                        <a:rPr lang="ru-RU" sz="1600" b="1" kern="1200" dirty="0" smtClean="0">
                          <a:solidFill>
                            <a:srgbClr val="A80000"/>
                          </a:solidFill>
                          <a:effectLst/>
                        </a:rPr>
                        <a:t>(26,0%)</a:t>
                      </a:r>
                      <a:endParaRPr lang="ru-RU" sz="1600" b="1" dirty="0">
                        <a:solidFill>
                          <a:srgbClr val="A8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БПОУ ОО «Орловский техникум технологии предпринимательства </a:t>
                      </a:r>
                      <a:endParaRPr lang="ru-RU" sz="1600" b="1" kern="1200" dirty="0" smtClean="0">
                        <a:effectLst/>
                      </a:endParaRP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</a:rPr>
                        <a:t>имени </a:t>
                      </a:r>
                      <a:r>
                        <a:rPr lang="ru-RU" sz="1600" b="1" kern="1200" dirty="0" err="1">
                          <a:effectLst/>
                        </a:rPr>
                        <a:t>В.А.Русанова</a:t>
                      </a:r>
                      <a:r>
                        <a:rPr lang="ru-RU" sz="1600" b="1" kern="1200" dirty="0" smtClean="0">
                          <a:effectLst/>
                        </a:rPr>
                        <a:t>» </a:t>
                      </a:r>
                      <a:r>
                        <a:rPr lang="ru-RU" sz="1600" b="1" kern="1200" dirty="0" smtClean="0">
                          <a:solidFill>
                            <a:srgbClr val="A80000"/>
                          </a:solidFill>
                          <a:effectLst/>
                        </a:rPr>
                        <a:t>(7,3%)</a:t>
                      </a: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КОУ ОО «</a:t>
                      </a:r>
                      <a:r>
                        <a:rPr lang="ru-RU" sz="1600" b="1" kern="1200" dirty="0" err="1">
                          <a:effectLst/>
                        </a:rPr>
                        <a:t>Кромская</a:t>
                      </a:r>
                      <a:r>
                        <a:rPr lang="ru-RU" sz="1600" b="1" kern="1200" dirty="0">
                          <a:effectLst/>
                        </a:rPr>
                        <a:t> общеобразовательная школа-интернат для обучающихся с </a:t>
                      </a:r>
                      <a:r>
                        <a:rPr lang="ru-RU" sz="1600" b="1" kern="1200" dirty="0" smtClean="0">
                          <a:effectLst/>
                        </a:rPr>
                        <a:t>ОВЗ» </a:t>
                      </a:r>
                      <a:r>
                        <a:rPr lang="ru-RU" sz="1600" b="1" kern="1200" dirty="0" smtClean="0">
                          <a:solidFill>
                            <a:srgbClr val="A80000"/>
                          </a:solidFill>
                          <a:effectLst/>
                        </a:rPr>
                        <a:t>(1,7%)</a:t>
                      </a:r>
                      <a:endParaRPr lang="ru-RU" sz="1600" b="1" dirty="0">
                        <a:solidFill>
                          <a:srgbClr val="A8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36" marR="59336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effectLst/>
                        </a:rPr>
                        <a:t>ФГБОУ </a:t>
                      </a:r>
                      <a:r>
                        <a:rPr lang="ru-RU" sz="1600" b="1" kern="1200" dirty="0">
                          <a:effectLst/>
                        </a:rPr>
                        <a:t>ВО «Орловский государственный университет </a:t>
                      </a:r>
                      <a:r>
                        <a:rPr lang="ru-RU" sz="1600" b="1" kern="1200" dirty="0" smtClean="0">
                          <a:effectLst/>
                        </a:rPr>
                        <a:t>им. </a:t>
                      </a:r>
                      <a:r>
                        <a:rPr lang="ru-RU" sz="1600" b="1" kern="1200" dirty="0">
                          <a:effectLst/>
                        </a:rPr>
                        <a:t>И. С. Тургенева</a:t>
                      </a:r>
                      <a:r>
                        <a:rPr lang="ru-RU" sz="1600" b="1" kern="1200" dirty="0" smtClean="0">
                          <a:effectLst/>
                        </a:rPr>
                        <a:t>» </a:t>
                      </a:r>
                      <a:r>
                        <a:rPr lang="ru-RU" sz="1600" b="1" kern="1200" dirty="0" smtClean="0">
                          <a:solidFill>
                            <a:srgbClr val="A80000"/>
                          </a:solidFill>
                          <a:effectLst/>
                        </a:rPr>
                        <a:t>(19,8%)</a:t>
                      </a:r>
                      <a:endParaRPr lang="ru-RU" sz="1600" b="1" dirty="0" smtClean="0">
                        <a:solidFill>
                          <a:srgbClr val="A8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</a:rPr>
                        <a:t>БПОУ </a:t>
                      </a:r>
                      <a:r>
                        <a:rPr lang="ru-RU" sz="1600" b="1" kern="1200" dirty="0">
                          <a:effectLst/>
                        </a:rPr>
                        <a:t>ОО «Орловский базовый медицинский колледж</a:t>
                      </a:r>
                      <a:r>
                        <a:rPr lang="ru-RU" sz="1600" b="1" kern="1200" dirty="0" smtClean="0">
                          <a:effectLst/>
                        </a:rPr>
                        <a:t>» </a:t>
                      </a:r>
                      <a:r>
                        <a:rPr lang="ru-RU" sz="1600" b="1" kern="1200" dirty="0" smtClean="0">
                          <a:solidFill>
                            <a:srgbClr val="A80000"/>
                          </a:solidFill>
                          <a:effectLst/>
                        </a:rPr>
                        <a:t>(6,8%)</a:t>
                      </a:r>
                      <a:endParaRPr lang="ru-RU" sz="1600" b="1" dirty="0">
                        <a:solidFill>
                          <a:srgbClr val="A8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БПОУ ОО «Болховский педагогический колледж</a:t>
                      </a:r>
                      <a:r>
                        <a:rPr lang="ru-RU" sz="1600" b="1" kern="1200" dirty="0" smtClean="0">
                          <a:effectLst/>
                        </a:rPr>
                        <a:t>» </a:t>
                      </a:r>
                      <a:r>
                        <a:rPr lang="ru-RU" sz="1600" b="1" kern="1200" dirty="0" smtClean="0">
                          <a:solidFill>
                            <a:srgbClr val="A80000"/>
                          </a:solidFill>
                          <a:effectLst/>
                        </a:rPr>
                        <a:t>(1,1%)</a:t>
                      </a:r>
                      <a:endParaRPr lang="ru-RU" sz="1600" b="1" dirty="0">
                        <a:solidFill>
                          <a:srgbClr val="A8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36" marR="59336" marT="0" marB="0" anchor="ctr"/>
                </a:tc>
              </a:tr>
              <a:tr h="476983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БПОУ ОО «Орловский техникум сферы услуг</a:t>
                      </a:r>
                      <a:r>
                        <a:rPr lang="ru-RU" sz="1600" b="1" kern="1200" dirty="0" smtClean="0">
                          <a:effectLst/>
                        </a:rPr>
                        <a:t>» </a:t>
                      </a:r>
                      <a:r>
                        <a:rPr lang="ru-RU" sz="1600" b="1" kern="1200" dirty="0" smtClean="0">
                          <a:solidFill>
                            <a:srgbClr val="A80000"/>
                          </a:solidFill>
                          <a:effectLst/>
                        </a:rPr>
                        <a:t>(9,0%)</a:t>
                      </a:r>
                      <a:endParaRPr lang="ru-RU" sz="1600" b="1" dirty="0">
                        <a:solidFill>
                          <a:srgbClr val="A8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endParaRPr lang="ru-RU" sz="1600" b="1" kern="1200" dirty="0" smtClean="0">
                        <a:effectLst/>
                      </a:endParaRP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</a:rPr>
                        <a:t>БОУ </a:t>
                      </a:r>
                      <a:r>
                        <a:rPr lang="ru-RU" sz="1600" b="1" kern="1200" dirty="0">
                          <a:effectLst/>
                        </a:rPr>
                        <a:t>ОО «</a:t>
                      </a:r>
                      <a:r>
                        <a:rPr lang="ru-RU" sz="1600" b="1" kern="1200" dirty="0" err="1">
                          <a:effectLst/>
                        </a:rPr>
                        <a:t>Крутовская</a:t>
                      </a:r>
                      <a:r>
                        <a:rPr lang="ru-RU" sz="1600" b="1" kern="1200" dirty="0">
                          <a:effectLst/>
                        </a:rPr>
                        <a:t> общеобразовательная школа-интернат для обучающихся с </a:t>
                      </a:r>
                      <a:r>
                        <a:rPr lang="ru-RU" sz="1600" b="1" kern="1200" dirty="0" smtClean="0">
                          <a:effectLst/>
                        </a:rPr>
                        <a:t>ОВЗ» </a:t>
                      </a:r>
                      <a:r>
                        <a:rPr lang="ru-RU" sz="1600" b="1" kern="1200" dirty="0" smtClean="0">
                          <a:solidFill>
                            <a:srgbClr val="A80000"/>
                          </a:solidFill>
                          <a:effectLst/>
                        </a:rPr>
                        <a:t>(6,2%)</a:t>
                      </a:r>
                      <a:endParaRPr lang="ru-RU" sz="1600" b="1" dirty="0">
                        <a:solidFill>
                          <a:srgbClr val="A8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БПОУ ОО «</a:t>
                      </a:r>
                      <a:r>
                        <a:rPr lang="ru-RU" sz="1600" b="1" kern="1200" dirty="0" err="1">
                          <a:effectLst/>
                        </a:rPr>
                        <a:t>Ливенский</a:t>
                      </a:r>
                      <a:r>
                        <a:rPr lang="ru-RU" sz="1600" b="1" kern="1200" dirty="0">
                          <a:effectLst/>
                        </a:rPr>
                        <a:t> строительный техникум</a:t>
                      </a:r>
                      <a:r>
                        <a:rPr lang="ru-RU" sz="1600" b="1" kern="1200" dirty="0" smtClean="0">
                          <a:effectLst/>
                        </a:rPr>
                        <a:t>» </a:t>
                      </a:r>
                      <a:r>
                        <a:rPr lang="ru-RU" sz="1600" b="1" kern="1200" dirty="0" smtClean="0">
                          <a:solidFill>
                            <a:srgbClr val="A80000"/>
                          </a:solidFill>
                          <a:effectLst/>
                        </a:rPr>
                        <a:t>(0,6%)</a:t>
                      </a:r>
                      <a:endParaRPr lang="ru-RU" sz="1600" b="1" dirty="0">
                        <a:solidFill>
                          <a:srgbClr val="A8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36" marR="59336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КОУ ОО «</a:t>
                      </a:r>
                      <a:r>
                        <a:rPr lang="ru-RU" sz="1600" b="1" kern="1200" dirty="0" err="1">
                          <a:effectLst/>
                        </a:rPr>
                        <a:t>Тельченская</a:t>
                      </a:r>
                      <a:r>
                        <a:rPr lang="ru-RU" sz="1600" b="1" kern="1200" dirty="0">
                          <a:effectLst/>
                        </a:rPr>
                        <a:t> </a:t>
                      </a:r>
                      <a:r>
                        <a:rPr lang="ru-RU" sz="1600" b="1" kern="1200" dirty="0" smtClean="0">
                          <a:effectLst/>
                        </a:rPr>
                        <a:t>школа-интернат для </a:t>
                      </a:r>
                      <a:r>
                        <a:rPr lang="ru-RU" sz="1600" b="1" kern="1200" dirty="0">
                          <a:effectLst/>
                        </a:rPr>
                        <a:t>детей-сирот и детей, оставшихся без попечения родителей, с ОВЗ</a:t>
                      </a:r>
                      <a:r>
                        <a:rPr lang="ru-RU" sz="1600" b="1" kern="1200" dirty="0" smtClean="0">
                          <a:effectLst/>
                        </a:rPr>
                        <a:t>» </a:t>
                      </a:r>
                      <a:r>
                        <a:rPr lang="ru-RU" sz="1600" b="1" kern="1200" dirty="0" smtClean="0">
                          <a:solidFill>
                            <a:srgbClr val="A80000"/>
                          </a:solidFill>
                          <a:effectLst/>
                        </a:rPr>
                        <a:t>(8,5%)</a:t>
                      </a:r>
                      <a:endParaRPr lang="ru-RU" sz="1600" b="1" dirty="0">
                        <a:solidFill>
                          <a:srgbClr val="A8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БПОУ ОО «Мезенский педагогический колледж</a:t>
                      </a:r>
                      <a:r>
                        <a:rPr lang="ru-RU" sz="1600" b="1" kern="1200" dirty="0" smtClean="0">
                          <a:effectLst/>
                        </a:rPr>
                        <a:t>» </a:t>
                      </a:r>
                      <a:r>
                        <a:rPr lang="ru-RU" sz="1600" b="1" kern="1200" dirty="0" smtClean="0">
                          <a:solidFill>
                            <a:srgbClr val="A80000"/>
                          </a:solidFill>
                          <a:effectLst/>
                        </a:rPr>
                        <a:t>(1,7%)</a:t>
                      </a:r>
                      <a:endParaRPr lang="ru-RU" sz="1600" b="1" dirty="0">
                        <a:solidFill>
                          <a:srgbClr val="A8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effectLst/>
                        </a:rPr>
                        <a:t>БПОУ ОО «Орловский техникум </a:t>
                      </a:r>
                      <a:r>
                        <a:rPr lang="ru-RU" sz="1600" b="1" kern="1200" dirty="0" err="1">
                          <a:effectLst/>
                        </a:rPr>
                        <a:t>агротехнологий</a:t>
                      </a:r>
                      <a:r>
                        <a:rPr lang="ru-RU" sz="1600" b="1" kern="1200" dirty="0">
                          <a:effectLst/>
                        </a:rPr>
                        <a:t> и транспорта</a:t>
                      </a:r>
                      <a:r>
                        <a:rPr lang="ru-RU" sz="1600" b="1" kern="1200" dirty="0" smtClean="0">
                          <a:effectLst/>
                        </a:rPr>
                        <a:t>» </a:t>
                      </a:r>
                      <a:r>
                        <a:rPr lang="ru-RU" sz="1600" b="1" kern="1200" dirty="0" smtClean="0">
                          <a:solidFill>
                            <a:srgbClr val="A80000"/>
                          </a:solidFill>
                          <a:effectLst/>
                        </a:rPr>
                        <a:t>(0,6%)</a:t>
                      </a:r>
                      <a:endParaRPr lang="ru-RU" sz="1600" b="1" dirty="0" smtClean="0">
                        <a:solidFill>
                          <a:srgbClr val="A8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36" marR="59336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</a:rPr>
                        <a:t>КОУ </a:t>
                      </a:r>
                      <a:r>
                        <a:rPr lang="ru-RU" sz="1600" b="1" kern="1200" dirty="0">
                          <a:effectLst/>
                        </a:rPr>
                        <a:t>ОО «Болховская общеобразовательная школа-интернат для обучающихся с </a:t>
                      </a:r>
                      <a:r>
                        <a:rPr lang="ru-RU" sz="1600" b="1" kern="1200" dirty="0" smtClean="0">
                          <a:effectLst/>
                        </a:rPr>
                        <a:t>ОВЗ» </a:t>
                      </a:r>
                      <a:r>
                        <a:rPr lang="ru-RU" sz="1600" b="1" kern="1200" dirty="0" smtClean="0">
                          <a:solidFill>
                            <a:srgbClr val="A80000"/>
                          </a:solidFill>
                          <a:effectLst/>
                        </a:rPr>
                        <a:t>(8,5%)</a:t>
                      </a:r>
                      <a:endParaRPr lang="ru-RU" sz="1600" b="1" dirty="0">
                        <a:solidFill>
                          <a:srgbClr val="A8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КОУ ОО «</a:t>
                      </a:r>
                      <a:r>
                        <a:rPr lang="ru-RU" sz="1600" b="1" kern="1200" dirty="0" err="1">
                          <a:effectLst/>
                        </a:rPr>
                        <a:t>Дмитровская</a:t>
                      </a:r>
                      <a:r>
                        <a:rPr lang="ru-RU" sz="1600" b="1" kern="1200" dirty="0">
                          <a:effectLst/>
                        </a:rPr>
                        <a:t> общеобразовательная школа-интернат для обучающихся с  </a:t>
                      </a:r>
                      <a:r>
                        <a:rPr lang="ru-RU" sz="1600" b="1" kern="1200" dirty="0" smtClean="0">
                          <a:effectLst/>
                        </a:rPr>
                        <a:t>ОВЗ» </a:t>
                      </a:r>
                      <a:r>
                        <a:rPr lang="ru-RU" sz="1600" b="1" kern="1200" dirty="0" smtClean="0">
                          <a:solidFill>
                            <a:srgbClr val="A80000"/>
                          </a:solidFill>
                          <a:effectLst/>
                        </a:rPr>
                        <a:t>(1,7%)</a:t>
                      </a:r>
                      <a:endParaRPr lang="ru-RU" sz="1600" b="1" dirty="0">
                        <a:solidFill>
                          <a:srgbClr val="A8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effectLst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effectLst/>
                        </a:rPr>
                        <a:t>БПОУ </a:t>
                      </a:r>
                      <a:r>
                        <a:rPr lang="ru-RU" sz="1600" b="1" kern="1200" dirty="0">
                          <a:effectLst/>
                        </a:rPr>
                        <a:t>ОО «Орловский техникум путей сообщения имени В. А. </a:t>
                      </a:r>
                      <a:r>
                        <a:rPr lang="ru-RU" sz="1600" b="1" kern="1200" dirty="0" err="1">
                          <a:effectLst/>
                        </a:rPr>
                        <a:t>Лапочкина</a:t>
                      </a:r>
                      <a:r>
                        <a:rPr lang="ru-RU" sz="1600" b="1" kern="1200" dirty="0" smtClean="0">
                          <a:effectLst/>
                        </a:rPr>
                        <a:t>» </a:t>
                      </a:r>
                      <a:r>
                        <a:rPr lang="ru-RU" sz="1600" b="1" kern="1200" dirty="0" smtClean="0">
                          <a:solidFill>
                            <a:srgbClr val="A80000"/>
                          </a:solidFill>
                          <a:effectLst/>
                        </a:rPr>
                        <a:t>(0,6%)</a:t>
                      </a:r>
                      <a:endParaRPr lang="ru-RU" sz="1600" b="1" dirty="0" smtClean="0">
                        <a:solidFill>
                          <a:srgbClr val="A8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36" marR="59336" marT="0" marB="0" anchor="ctr"/>
                </a:tc>
              </a:tr>
            </a:tbl>
          </a:graphicData>
        </a:graphic>
      </p:graphicFrame>
      <p:cxnSp>
        <p:nvCxnSpPr>
          <p:cNvPr id="53" name="Прямая соединительная линия 52"/>
          <p:cNvCxnSpPr/>
          <p:nvPr/>
        </p:nvCxnSpPr>
        <p:spPr>
          <a:xfrm>
            <a:off x="4157766" y="1619215"/>
            <a:ext cx="0" cy="4409052"/>
          </a:xfrm>
          <a:prstGeom prst="line">
            <a:avLst/>
          </a:prstGeom>
          <a:noFill/>
          <a:ln w="28575" cap="flat" cmpd="sng" algn="ctr">
            <a:solidFill>
              <a:srgbClr val="204582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cxnSp>
        <p:nvCxnSpPr>
          <p:cNvPr id="55" name="Прямая соединительная линия 54"/>
          <p:cNvCxnSpPr/>
          <p:nvPr/>
        </p:nvCxnSpPr>
        <p:spPr>
          <a:xfrm>
            <a:off x="8049490" y="1567931"/>
            <a:ext cx="0" cy="4409052"/>
          </a:xfrm>
          <a:prstGeom prst="line">
            <a:avLst/>
          </a:prstGeom>
          <a:noFill/>
          <a:ln w="28575" cap="flat" cmpd="sng" algn="ctr">
            <a:solidFill>
              <a:srgbClr val="204582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grpSp>
        <p:nvGrpSpPr>
          <p:cNvPr id="54" name="Группа 53"/>
          <p:cNvGrpSpPr/>
          <p:nvPr/>
        </p:nvGrpSpPr>
        <p:grpSpPr>
          <a:xfrm>
            <a:off x="309003" y="1239253"/>
            <a:ext cx="3848763" cy="430119"/>
            <a:chOff x="309003" y="1178918"/>
            <a:chExt cx="3848763" cy="430119"/>
          </a:xfrm>
        </p:grpSpPr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xmlns="" id="{66D9F0A1-CF17-4C2E-8074-050A89769956}"/>
                </a:ext>
              </a:extLst>
            </p:cNvPr>
            <p:cNvSpPr/>
            <p:nvPr/>
          </p:nvSpPr>
          <p:spPr>
            <a:xfrm rot="16200000">
              <a:off x="1866012" y="-378091"/>
              <a:ext cx="430119" cy="3544138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Равнобедренный треугольник 56">
              <a:extLst>
                <a:ext uri="{FF2B5EF4-FFF2-40B4-BE49-F238E27FC236}">
                  <a16:creationId xmlns:a16="http://schemas.microsoft.com/office/drawing/2014/main" xmlns="" id="{F2657F59-FBE0-4460-B105-30C6F832ED61}"/>
                </a:ext>
              </a:extLst>
            </p:cNvPr>
            <p:cNvSpPr/>
            <p:nvPr/>
          </p:nvSpPr>
          <p:spPr>
            <a:xfrm rot="5400000">
              <a:off x="3794195" y="1241665"/>
              <a:ext cx="422517" cy="304625"/>
            </a:xfrm>
            <a:prstGeom prst="triangle">
              <a:avLst/>
            </a:prstGeom>
            <a:solidFill>
              <a:srgbClr val="A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66D9F0A1-CF17-4C2E-8074-050A89769956}"/>
              </a:ext>
            </a:extLst>
          </p:cNvPr>
          <p:cNvSpPr/>
          <p:nvPr/>
        </p:nvSpPr>
        <p:spPr>
          <a:xfrm rot="16200000">
            <a:off x="5767643" y="-313955"/>
            <a:ext cx="430119" cy="3544138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Равнобедренный треугольник 59">
            <a:extLst>
              <a:ext uri="{FF2B5EF4-FFF2-40B4-BE49-F238E27FC236}">
                <a16:creationId xmlns:a16="http://schemas.microsoft.com/office/drawing/2014/main" xmlns="" id="{F2657F59-FBE0-4460-B105-30C6F832ED61}"/>
              </a:ext>
            </a:extLst>
          </p:cNvPr>
          <p:cNvSpPr/>
          <p:nvPr/>
        </p:nvSpPr>
        <p:spPr>
          <a:xfrm rot="5400000">
            <a:off x="7695826" y="1305801"/>
            <a:ext cx="422517" cy="304625"/>
          </a:xfrm>
          <a:prstGeom prst="triangle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66D9F0A1-CF17-4C2E-8074-050A89769956}"/>
              </a:ext>
            </a:extLst>
          </p:cNvPr>
          <p:cNvSpPr/>
          <p:nvPr/>
        </p:nvSpPr>
        <p:spPr>
          <a:xfrm rot="16200000">
            <a:off x="9710901" y="-288004"/>
            <a:ext cx="430119" cy="3499838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Равнобедренный треугольник 61">
            <a:extLst>
              <a:ext uri="{FF2B5EF4-FFF2-40B4-BE49-F238E27FC236}">
                <a16:creationId xmlns:a16="http://schemas.microsoft.com/office/drawing/2014/main" xmlns="" id="{F2657F59-FBE0-4460-B105-30C6F832ED61}"/>
              </a:ext>
            </a:extLst>
          </p:cNvPr>
          <p:cNvSpPr/>
          <p:nvPr/>
        </p:nvSpPr>
        <p:spPr>
          <a:xfrm rot="5400000">
            <a:off x="11616934" y="1309602"/>
            <a:ext cx="422517" cy="304625"/>
          </a:xfrm>
          <a:prstGeom prst="triangle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3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520888" y="96665"/>
            <a:ext cx="95594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sz="3600" dirty="0">
                <a:solidFill>
                  <a:sysClr val="window" lastClr="FFFFFF"/>
                </a:solidFill>
              </a:rPr>
              <a:t>Трудоустройство участников движения «</a:t>
            </a:r>
            <a:r>
              <a:rPr lang="ru-RU" sz="3600" dirty="0" err="1">
                <a:solidFill>
                  <a:sysClr val="window" lastClr="FFFFFF"/>
                </a:solidFill>
              </a:rPr>
              <a:t>Абилимпикс</a:t>
            </a:r>
            <a:r>
              <a:rPr lang="ru-RU" sz="3600" dirty="0">
                <a:solidFill>
                  <a:sysClr val="window" lastClr="FFFFFF"/>
                </a:solidFill>
              </a:rPr>
              <a:t>» в Орловской области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pic>
        <p:nvPicPr>
          <p:cNvPr id="5" name="Picture 3" descr="C:\Users\Sokolova\Desktop\Иконки\group-of-people-in-a-formation_318-44341.png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89008" y="1536979"/>
            <a:ext cx="1372626" cy="128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74784" y="1610192"/>
            <a:ext cx="214445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177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3E83"/>
                </a:solidFill>
                <a:effectLst/>
                <a:uLnTx/>
                <a:uFillTx/>
              </a:rPr>
              <a:t>участников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solidFill>
                  <a:srgbClr val="1F3E83"/>
                </a:solidFill>
              </a:rPr>
              <a:t>(фактически в период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solidFill>
                  <a:srgbClr val="1F3E83"/>
                </a:solidFill>
              </a:rPr>
              <a:t>с 2018 по 2020 гг.)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1F3E83"/>
              </a:solidFill>
              <a:effectLst/>
              <a:uLnTx/>
              <a:uFillTx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524457" y="1318718"/>
            <a:ext cx="704294" cy="2163396"/>
          </a:xfrm>
          <a:prstGeom prst="chevron">
            <a:avLst/>
          </a:prstGeom>
          <a:solidFill>
            <a:srgbClr val="1F3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/>
              </a:solidFill>
            </a:endParaRPr>
          </a:p>
        </p:txBody>
      </p:sp>
      <p:sp>
        <p:nvSpPr>
          <p:cNvPr id="9" name="Google Shape;650;p34"/>
          <p:cNvSpPr txBox="1"/>
          <p:nvPr/>
        </p:nvSpPr>
        <p:spPr>
          <a:xfrm>
            <a:off x="4967266" y="1536979"/>
            <a:ext cx="3384376" cy="38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ru" sz="2000" b="1" dirty="0" smtClean="0">
                <a:solidFill>
                  <a:srgbClr val="A80000"/>
                </a:solidFill>
                <a:ea typeface="Lato"/>
                <a:cs typeface="Lato"/>
                <a:sym typeface="Lato"/>
              </a:rPr>
              <a:t>144</a:t>
            </a:r>
            <a:r>
              <a:rPr lang="ru" sz="1600" b="1" dirty="0" smtClean="0">
                <a:solidFill>
                  <a:schemeClr val="accent1"/>
                </a:solidFill>
                <a:ea typeface="Lato"/>
                <a:cs typeface="Lato"/>
                <a:sym typeface="Lato"/>
              </a:rPr>
              <a:t> </a:t>
            </a:r>
            <a:r>
              <a:rPr lang="ru" sz="1600" b="1" dirty="0" smtClean="0">
                <a:ea typeface="Lato"/>
                <a:cs typeface="Lato"/>
                <a:sym typeface="Lato"/>
              </a:rPr>
              <a:t>человека (81,3%) 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ru" sz="1600" b="1" dirty="0" smtClean="0">
                <a:solidFill>
                  <a:srgbClr val="1F3E83"/>
                </a:solidFill>
                <a:ea typeface="Lato"/>
                <a:cs typeface="Lato"/>
                <a:sym typeface="Lato"/>
              </a:rPr>
              <a:t>продолжают обучение</a:t>
            </a:r>
            <a:endParaRPr sz="1600" b="1" dirty="0">
              <a:solidFill>
                <a:srgbClr val="1F3E83"/>
              </a:solidFill>
              <a:ea typeface="Lato"/>
              <a:cs typeface="Lato"/>
              <a:sym typeface="Lato"/>
            </a:endParaRPr>
          </a:p>
        </p:txBody>
      </p:sp>
      <p:grpSp>
        <p:nvGrpSpPr>
          <p:cNvPr id="10" name="Google Shape;657;p34"/>
          <p:cNvGrpSpPr/>
          <p:nvPr/>
        </p:nvGrpSpPr>
        <p:grpSpPr>
          <a:xfrm>
            <a:off x="4736341" y="1379013"/>
            <a:ext cx="4203358" cy="255198"/>
            <a:chOff x="1690384" y="3350900"/>
            <a:chExt cx="1823401" cy="82200"/>
          </a:xfrm>
        </p:grpSpPr>
        <p:sp>
          <p:nvSpPr>
            <p:cNvPr id="11" name="Google Shape;658;p34"/>
            <p:cNvSpPr/>
            <p:nvPr/>
          </p:nvSpPr>
          <p:spPr>
            <a:xfrm>
              <a:off x="1690385" y="3350900"/>
              <a:ext cx="1823400" cy="82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2" name="Google Shape;659;p34"/>
            <p:cNvSpPr/>
            <p:nvPr/>
          </p:nvSpPr>
          <p:spPr>
            <a:xfrm>
              <a:off x="1690384" y="3350900"/>
              <a:ext cx="1463123" cy="82200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sp>
        <p:nvSpPr>
          <p:cNvPr id="13" name="Google Shape;650;p34"/>
          <p:cNvSpPr txBox="1"/>
          <p:nvPr/>
        </p:nvSpPr>
        <p:spPr>
          <a:xfrm>
            <a:off x="4967266" y="2436378"/>
            <a:ext cx="3384376" cy="38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ru" sz="2000" b="1" dirty="0" smtClean="0">
                <a:solidFill>
                  <a:srgbClr val="A80000"/>
                </a:solidFill>
                <a:ea typeface="Lato"/>
                <a:cs typeface="Lato"/>
                <a:sym typeface="Lato"/>
              </a:rPr>
              <a:t>27</a:t>
            </a:r>
            <a:r>
              <a:rPr lang="ru" sz="1600" b="1" dirty="0" smtClean="0">
                <a:ea typeface="Lato"/>
                <a:cs typeface="Lato"/>
                <a:sym typeface="Lato"/>
              </a:rPr>
              <a:t> человек (15,3%) 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ru" sz="1600" b="1" dirty="0" smtClean="0">
                <a:solidFill>
                  <a:srgbClr val="1F3E83"/>
                </a:solidFill>
                <a:ea typeface="Lato"/>
                <a:cs typeface="Lato"/>
                <a:sym typeface="Lato"/>
              </a:rPr>
              <a:t>трудоустроены</a:t>
            </a:r>
            <a:endParaRPr sz="1600" b="1" dirty="0">
              <a:solidFill>
                <a:srgbClr val="1F3E83"/>
              </a:solidFill>
              <a:ea typeface="Lato"/>
              <a:cs typeface="Lato"/>
              <a:sym typeface="Lato"/>
            </a:endParaRPr>
          </a:p>
        </p:txBody>
      </p:sp>
      <p:grpSp>
        <p:nvGrpSpPr>
          <p:cNvPr id="14" name="Google Shape;657;p34"/>
          <p:cNvGrpSpPr/>
          <p:nvPr/>
        </p:nvGrpSpPr>
        <p:grpSpPr>
          <a:xfrm>
            <a:off x="4736343" y="2228127"/>
            <a:ext cx="4203356" cy="237064"/>
            <a:chOff x="1690385" y="3350900"/>
            <a:chExt cx="1823400" cy="82200"/>
          </a:xfrm>
        </p:grpSpPr>
        <p:sp>
          <p:nvSpPr>
            <p:cNvPr id="16" name="Google Shape;658;p34"/>
            <p:cNvSpPr/>
            <p:nvPr/>
          </p:nvSpPr>
          <p:spPr>
            <a:xfrm>
              <a:off x="1690385" y="3350900"/>
              <a:ext cx="1823400" cy="82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7" name="Google Shape;659;p34"/>
            <p:cNvSpPr/>
            <p:nvPr/>
          </p:nvSpPr>
          <p:spPr>
            <a:xfrm>
              <a:off x="1690385" y="3350900"/>
              <a:ext cx="400698" cy="82200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sp>
        <p:nvSpPr>
          <p:cNvPr id="18" name="Google Shape;650;p34"/>
          <p:cNvSpPr txBox="1"/>
          <p:nvPr/>
        </p:nvSpPr>
        <p:spPr>
          <a:xfrm>
            <a:off x="4851802" y="3289420"/>
            <a:ext cx="3931861" cy="38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ru" sz="2000" b="1" dirty="0" smtClean="0">
                <a:solidFill>
                  <a:srgbClr val="A80000"/>
                </a:solidFill>
                <a:ea typeface="Lato"/>
                <a:cs typeface="Lato"/>
                <a:sym typeface="Lato"/>
              </a:rPr>
              <a:t>6</a:t>
            </a:r>
            <a:r>
              <a:rPr lang="ru" sz="1600" b="1" dirty="0" smtClean="0">
                <a:ea typeface="Lato"/>
                <a:cs typeface="Lato"/>
                <a:sym typeface="Lato"/>
              </a:rPr>
              <a:t> человек (3,4%) 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1F3E83"/>
                </a:solidFill>
                <a:ea typeface="Lato"/>
                <a:cs typeface="Lato"/>
                <a:sym typeface="Lato"/>
              </a:rPr>
              <a:t>н</a:t>
            </a:r>
            <a:r>
              <a:rPr lang="ru" sz="1600" b="1" dirty="0" smtClean="0">
                <a:solidFill>
                  <a:srgbClr val="1F3E83"/>
                </a:solidFill>
                <a:ea typeface="Lato"/>
                <a:cs typeface="Lato"/>
                <a:sym typeface="Lato"/>
              </a:rPr>
              <a:t>е трудоустроены </a:t>
            </a:r>
          </a:p>
        </p:txBody>
      </p:sp>
      <p:grpSp>
        <p:nvGrpSpPr>
          <p:cNvPr id="19" name="Google Shape;657;p34"/>
          <p:cNvGrpSpPr/>
          <p:nvPr/>
        </p:nvGrpSpPr>
        <p:grpSpPr>
          <a:xfrm>
            <a:off x="4736339" y="3135242"/>
            <a:ext cx="4203360" cy="255346"/>
            <a:chOff x="1690385" y="3350900"/>
            <a:chExt cx="1823400" cy="82200"/>
          </a:xfrm>
        </p:grpSpPr>
        <p:sp>
          <p:nvSpPr>
            <p:cNvPr id="20" name="Google Shape;658;p34"/>
            <p:cNvSpPr/>
            <p:nvPr/>
          </p:nvSpPr>
          <p:spPr>
            <a:xfrm>
              <a:off x="1690385" y="3350900"/>
              <a:ext cx="1823400" cy="82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1" name="Google Shape;659;p34"/>
            <p:cNvSpPr/>
            <p:nvPr/>
          </p:nvSpPr>
          <p:spPr>
            <a:xfrm>
              <a:off x="1690385" y="3350900"/>
              <a:ext cx="100175" cy="82200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9736173" y="1554342"/>
            <a:ext cx="22170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r>
              <a:rPr lang="ru-RU" sz="1600" b="1" dirty="0" smtClean="0"/>
              <a:t> место по доле трудоустроенных участников </a:t>
            </a:r>
            <a:r>
              <a:rPr lang="ru-RU" sz="1600" b="1" dirty="0"/>
              <a:t>«</a:t>
            </a:r>
            <a:r>
              <a:rPr lang="ru-RU" sz="1600" b="1" dirty="0" err="1"/>
              <a:t>Абилимпикс</a:t>
            </a:r>
            <a:r>
              <a:rPr lang="ru-RU" sz="1600" b="1" dirty="0"/>
              <a:t>» </a:t>
            </a:r>
            <a:r>
              <a:rPr lang="ru-RU" sz="1600" b="1" dirty="0" smtClean="0"/>
              <a:t>в </a:t>
            </a:r>
            <a:r>
              <a:rPr lang="ru-RU" sz="1600" b="1" dirty="0"/>
              <a:t>ЦФО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0067" y="3986407"/>
            <a:ext cx="112340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Содействие трудоустройству участников</a:t>
            </a:r>
            <a:r>
              <a:rPr kumimoji="0" lang="ru-RU" b="1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US" b="1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VI </a:t>
            </a:r>
            <a:r>
              <a:rPr kumimoji="0" lang="ru-RU" b="1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Национального чемпионата «</a:t>
            </a:r>
            <a:r>
              <a:rPr kumimoji="0" lang="ru-RU" b="1" u="none" strike="noStrike" kern="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Абилимпикс</a:t>
            </a:r>
            <a:r>
              <a:rPr kumimoji="0" lang="ru-RU" b="1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»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в рамках еженедельного мониторинга Минпросвещения РФ</a:t>
            </a:r>
            <a:endParaRPr kumimoji="0" lang="ru-RU" b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grpSp>
        <p:nvGrpSpPr>
          <p:cNvPr id="24" name="Google Shape;611;p32"/>
          <p:cNvGrpSpPr/>
          <p:nvPr/>
        </p:nvGrpSpPr>
        <p:grpSpPr>
          <a:xfrm>
            <a:off x="588554" y="4798241"/>
            <a:ext cx="139280" cy="411825"/>
            <a:chOff x="845575" y="2563700"/>
            <a:chExt cx="92400" cy="411825"/>
          </a:xfrm>
          <a:solidFill>
            <a:srgbClr val="1F3E83"/>
          </a:solidFill>
        </p:grpSpPr>
        <p:cxnSp>
          <p:nvCxnSpPr>
            <p:cNvPr id="25" name="Google Shape;612;p32"/>
            <p:cNvCxnSpPr/>
            <p:nvPr/>
          </p:nvCxnSpPr>
          <p:spPr>
            <a:xfrm>
              <a:off x="891775" y="2616125"/>
              <a:ext cx="0" cy="359400"/>
            </a:xfrm>
            <a:prstGeom prst="straightConnector1">
              <a:avLst/>
            </a:pr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6" name="Google Shape;613;p32"/>
            <p:cNvSpPr/>
            <p:nvPr/>
          </p:nvSpPr>
          <p:spPr>
            <a:xfrm>
              <a:off x="845575" y="2563700"/>
              <a:ext cx="92400" cy="924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sp>
        <p:nvSpPr>
          <p:cNvPr id="30" name="Google Shape;659;p34"/>
          <p:cNvSpPr/>
          <p:nvPr/>
        </p:nvSpPr>
        <p:spPr>
          <a:xfrm>
            <a:off x="486888" y="5163526"/>
            <a:ext cx="11364686" cy="223395"/>
          </a:xfrm>
          <a:prstGeom prst="rect">
            <a:avLst/>
          </a:prstGeom>
          <a:solidFill>
            <a:srgbClr val="1F3E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31" name="Google Shape;596;p32"/>
          <p:cNvSpPr txBox="1">
            <a:spLocks/>
          </p:cNvSpPr>
          <p:nvPr/>
        </p:nvSpPr>
        <p:spPr>
          <a:xfrm>
            <a:off x="690941" y="4741679"/>
            <a:ext cx="3537810" cy="231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1600" b="1" spc="0" dirty="0" smtClean="0">
                <a:solidFill>
                  <a:srgbClr val="C00000"/>
                </a:solidFill>
                <a:latin typeface="+mn-lt"/>
              </a:rPr>
              <a:t>1  </a:t>
            </a:r>
            <a:r>
              <a:rPr lang="ru-RU" sz="1600" b="1" spc="0" dirty="0" smtClean="0">
                <a:solidFill>
                  <a:srgbClr val="000000"/>
                </a:solidFill>
                <a:latin typeface="+mn-lt"/>
              </a:rPr>
              <a:t>чел.                  трудоустроен (5,6%) </a:t>
            </a:r>
          </a:p>
        </p:txBody>
      </p:sp>
      <p:sp>
        <p:nvSpPr>
          <p:cNvPr id="32" name="Google Shape;596;p32"/>
          <p:cNvSpPr txBox="1">
            <a:spLocks/>
          </p:cNvSpPr>
          <p:nvPr/>
        </p:nvSpPr>
        <p:spPr>
          <a:xfrm>
            <a:off x="4377731" y="5386921"/>
            <a:ext cx="6466972" cy="48574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1600" b="1" spc="0" dirty="0" smtClean="0">
                <a:solidFill>
                  <a:srgbClr val="C00000"/>
                </a:solidFill>
                <a:latin typeface="+mn-lt"/>
              </a:rPr>
              <a:t>1</a:t>
            </a:r>
            <a:r>
              <a:rPr lang="ru-RU" sz="1600" b="1" spc="0" dirty="0" smtClean="0">
                <a:solidFill>
                  <a:srgbClr val="000000"/>
                </a:solidFill>
                <a:latin typeface="+mn-lt"/>
              </a:rPr>
              <a:t> чел.                заключен договор  </a:t>
            </a:r>
          </a:p>
          <a:p>
            <a:pPr>
              <a:spcBef>
                <a:spcPts val="0"/>
              </a:spcBef>
            </a:pPr>
            <a:r>
              <a:rPr lang="ru-RU" sz="1600" b="1" spc="0" dirty="0" smtClean="0">
                <a:solidFill>
                  <a:srgbClr val="000000"/>
                </a:solidFill>
                <a:latin typeface="+mn-lt"/>
              </a:rPr>
              <a:t>об отложенном  трудоустройстве (5,6%)</a:t>
            </a: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1495849" y="4844441"/>
            <a:ext cx="566100" cy="265454"/>
          </a:xfrm>
          <a:prstGeom prst="rightArrow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4" name="Google Shape;596;p32"/>
          <p:cNvSpPr txBox="1">
            <a:spLocks/>
          </p:cNvSpPr>
          <p:nvPr/>
        </p:nvSpPr>
        <p:spPr>
          <a:xfrm>
            <a:off x="6659454" y="4613441"/>
            <a:ext cx="5192119" cy="18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1600" b="1" spc="0" dirty="0" smtClean="0">
                <a:solidFill>
                  <a:srgbClr val="C00000"/>
                </a:solidFill>
                <a:latin typeface="+mn-lt"/>
              </a:rPr>
              <a:t>16 </a:t>
            </a:r>
            <a:r>
              <a:rPr lang="ru-RU" sz="1600" b="1" spc="0" dirty="0" smtClean="0">
                <a:solidFill>
                  <a:srgbClr val="000000"/>
                </a:solidFill>
                <a:latin typeface="+mn-lt"/>
              </a:rPr>
              <a:t>чел.                продолжают обучение по программам СПО, ПО, ВО (88,8%) </a:t>
            </a:r>
          </a:p>
          <a:p>
            <a:pPr>
              <a:spcBef>
                <a:spcPts val="0"/>
              </a:spcBef>
            </a:pPr>
            <a:endParaRPr lang="ru-RU" sz="1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5" name="Нашивка 34"/>
          <p:cNvSpPr/>
          <p:nvPr/>
        </p:nvSpPr>
        <p:spPr>
          <a:xfrm>
            <a:off x="9031879" y="1265604"/>
            <a:ext cx="704294" cy="2163396"/>
          </a:xfrm>
          <a:prstGeom prst="chevron">
            <a:avLst/>
          </a:prstGeom>
          <a:solidFill>
            <a:srgbClr val="1F3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/>
              </a:solidFill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7441907" y="4705841"/>
            <a:ext cx="566100" cy="265454"/>
          </a:xfrm>
          <a:prstGeom prst="rightArrow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37" name="Google Shape;611;p32"/>
          <p:cNvGrpSpPr/>
          <p:nvPr/>
        </p:nvGrpSpPr>
        <p:grpSpPr>
          <a:xfrm>
            <a:off x="6496755" y="4757060"/>
            <a:ext cx="139280" cy="411825"/>
            <a:chOff x="845575" y="2563700"/>
            <a:chExt cx="92400" cy="411825"/>
          </a:xfrm>
          <a:solidFill>
            <a:srgbClr val="1F3E83"/>
          </a:solidFill>
        </p:grpSpPr>
        <p:cxnSp>
          <p:nvCxnSpPr>
            <p:cNvPr id="38" name="Google Shape;612;p32"/>
            <p:cNvCxnSpPr/>
            <p:nvPr/>
          </p:nvCxnSpPr>
          <p:spPr>
            <a:xfrm>
              <a:off x="891775" y="2616125"/>
              <a:ext cx="0" cy="359400"/>
            </a:xfrm>
            <a:prstGeom prst="straightConnector1">
              <a:avLst/>
            </a:pr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9" name="Google Shape;613;p32"/>
            <p:cNvSpPr/>
            <p:nvPr/>
          </p:nvSpPr>
          <p:spPr>
            <a:xfrm>
              <a:off x="845575" y="2563700"/>
              <a:ext cx="92400" cy="924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sp>
        <p:nvSpPr>
          <p:cNvPr id="40" name="Стрелка вправо 39"/>
          <p:cNvSpPr/>
          <p:nvPr/>
        </p:nvSpPr>
        <p:spPr>
          <a:xfrm>
            <a:off x="5093944" y="5497068"/>
            <a:ext cx="566100" cy="265454"/>
          </a:xfrm>
          <a:prstGeom prst="rightArrow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41" name="Google Shape;611;p32"/>
          <p:cNvGrpSpPr/>
          <p:nvPr/>
        </p:nvGrpSpPr>
        <p:grpSpPr>
          <a:xfrm flipV="1">
            <a:off x="4238451" y="5375481"/>
            <a:ext cx="139280" cy="411825"/>
            <a:chOff x="845575" y="2563700"/>
            <a:chExt cx="92400" cy="411825"/>
          </a:xfrm>
          <a:solidFill>
            <a:srgbClr val="1F3E83"/>
          </a:solidFill>
        </p:grpSpPr>
        <p:cxnSp>
          <p:nvCxnSpPr>
            <p:cNvPr id="42" name="Google Shape;612;p32"/>
            <p:cNvCxnSpPr/>
            <p:nvPr/>
          </p:nvCxnSpPr>
          <p:spPr>
            <a:xfrm>
              <a:off x="891775" y="2616125"/>
              <a:ext cx="0" cy="359400"/>
            </a:xfrm>
            <a:prstGeom prst="straightConnector1">
              <a:avLst/>
            </a:pr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3" name="Google Shape;613;p32"/>
            <p:cNvSpPr/>
            <p:nvPr/>
          </p:nvSpPr>
          <p:spPr>
            <a:xfrm>
              <a:off x="845575" y="2563700"/>
              <a:ext cx="92400" cy="924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</p:spTree>
    <p:extLst>
      <p:ext uri="{BB962C8B-B14F-4D97-AF65-F5344CB8AC3E}">
        <p14:creationId xmlns:p14="http://schemas.microsoft.com/office/powerpoint/2010/main" val="27770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520888" y="96665"/>
            <a:ext cx="95594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sz="3600" dirty="0">
                <a:solidFill>
                  <a:sysClr val="window" lastClr="FFFFFF"/>
                </a:solidFill>
              </a:rPr>
              <a:t>Региональный  чемпионат «</a:t>
            </a:r>
            <a:r>
              <a:rPr lang="ru-RU" sz="3600" dirty="0" err="1">
                <a:solidFill>
                  <a:sysClr val="window" lastClr="FFFFFF"/>
                </a:solidFill>
              </a:rPr>
              <a:t>Абилимпикс</a:t>
            </a:r>
            <a:r>
              <a:rPr lang="ru-RU" sz="3600" dirty="0">
                <a:solidFill>
                  <a:sysClr val="window" lastClr="FFFFFF"/>
                </a:solidFill>
              </a:rPr>
              <a:t>»  Орловской области 2021 г.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5F78CE-2830-446E-95F6-D5B5FA2ECBBE}"/>
              </a:ext>
            </a:extLst>
          </p:cNvPr>
          <p:cNvSpPr txBox="1"/>
          <p:nvPr/>
        </p:nvSpPr>
        <p:spPr>
          <a:xfrm>
            <a:off x="7069142" y="1350952"/>
            <a:ext cx="4495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ФОРМАТ ПРОВЕДЕНИЯ:</a:t>
            </a:r>
          </a:p>
          <a:p>
            <a:r>
              <a:rPr lang="ru-RU" sz="1600" dirty="0"/>
              <a:t>ОЧНО-ДИСТАНЦИОННЫЙ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31A99FA-8669-406D-8299-A6A843702700}"/>
              </a:ext>
            </a:extLst>
          </p:cNvPr>
          <p:cNvSpPr txBox="1"/>
          <p:nvPr/>
        </p:nvSpPr>
        <p:spPr>
          <a:xfrm>
            <a:off x="2570919" y="1324990"/>
            <a:ext cx="3529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СРОКИ ПРОВЕДЕНИЯ:</a:t>
            </a:r>
          </a:p>
          <a:p>
            <a:r>
              <a:rPr lang="ru-RU" sz="1600" dirty="0" smtClean="0"/>
              <a:t>27-30 сентября 2021 г.</a:t>
            </a:r>
            <a:endParaRPr lang="ru-RU" sz="16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A3922C2-130E-4F93-835B-CFB89264A6F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827969" y="1271574"/>
            <a:ext cx="742950" cy="7429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4E65142-BCEB-4F06-8D07-646F9FA4DAD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20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277054" y="1376912"/>
            <a:ext cx="727369" cy="594409"/>
          </a:xfrm>
          <a:prstGeom prst="rect">
            <a:avLst/>
          </a:prstGeom>
        </p:spPr>
      </p:pic>
      <p:grpSp>
        <p:nvGrpSpPr>
          <p:cNvPr id="18" name="Google Shape;149;p21"/>
          <p:cNvGrpSpPr/>
          <p:nvPr/>
        </p:nvGrpSpPr>
        <p:grpSpPr>
          <a:xfrm>
            <a:off x="454503" y="5403593"/>
            <a:ext cx="11282993" cy="540060"/>
            <a:chOff x="-737185" y="1177875"/>
            <a:chExt cx="10104165" cy="424950"/>
          </a:xfrm>
        </p:grpSpPr>
        <p:sp>
          <p:nvSpPr>
            <p:cNvPr id="19" name="Google Shape;150;p21"/>
            <p:cNvSpPr/>
            <p:nvPr/>
          </p:nvSpPr>
          <p:spPr>
            <a:xfrm>
              <a:off x="1158111" y="1177875"/>
              <a:ext cx="8208869" cy="424950"/>
            </a:xfrm>
            <a:prstGeom prst="rect">
              <a:avLst/>
            </a:prstGeom>
            <a:solidFill>
              <a:srgbClr val="204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/>
                <a:t>      </a:t>
              </a:r>
            </a:p>
            <a:p>
              <a:pPr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/>
                <a:t> </a:t>
              </a:r>
              <a:r>
                <a:rPr lang="ru-RU" sz="1600" b="1" dirty="0" smtClean="0"/>
                <a:t>     </a:t>
              </a:r>
            </a:p>
            <a:p>
              <a:pPr lvl="0" algn="ctr" rtl="0">
                <a:spcBef>
                  <a:spcPts val="0"/>
                </a:spcBef>
                <a:spcAft>
                  <a:spcPts val="0"/>
                </a:spcAft>
              </a:pPr>
              <a:endParaRPr lang="ru-RU" sz="1600" b="1" dirty="0"/>
            </a:p>
            <a:p>
              <a:pPr lvl="0" algn="ctr" rtl="0">
                <a:spcBef>
                  <a:spcPts val="0"/>
                </a:spcBef>
                <a:spcAft>
                  <a:spcPts val="0"/>
                </a:spcAft>
              </a:pPr>
              <a:endParaRPr lang="ru-RU" sz="1600" b="1" dirty="0" smtClean="0"/>
            </a:p>
            <a:p>
              <a:pPr lvl="0" algn="ctr" rtl="0">
                <a:spcBef>
                  <a:spcPts val="0"/>
                </a:spcBef>
                <a:spcAft>
                  <a:spcPts val="0"/>
                </a:spcAft>
              </a:pPr>
              <a:endParaRPr lang="ru-RU" sz="1600" b="1" dirty="0"/>
            </a:p>
            <a:p>
              <a:pPr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/>
                <a:t> </a:t>
              </a:r>
              <a:r>
                <a:rPr lang="ru-RU" sz="1600" b="1" dirty="0" smtClean="0"/>
                <a:t> </a:t>
              </a:r>
              <a:r>
                <a:rPr lang="ru-RU" sz="1600" b="1" dirty="0" smtClean="0">
                  <a:solidFill>
                    <a:schemeClr val="bg1"/>
                  </a:solidFill>
                </a:rPr>
                <a:t>ВОИ, ВОРДИ, АНО «Равные», АНО «Святые   покрова», ООО «Семинарское», </a:t>
              </a:r>
            </a:p>
            <a:p>
              <a:pPr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solidFill>
                    <a:schemeClr val="bg1"/>
                  </a:solidFill>
                </a:rPr>
                <a:t>ООО «</a:t>
              </a:r>
              <a:r>
                <a:rPr lang="ru-RU" sz="1600" b="1" dirty="0" err="1" smtClean="0">
                  <a:solidFill>
                    <a:schemeClr val="bg1"/>
                  </a:solidFill>
                </a:rPr>
                <a:t>Галан</a:t>
              </a:r>
              <a:r>
                <a:rPr lang="ru-RU" sz="1600" b="1" dirty="0" smtClean="0">
                  <a:solidFill>
                    <a:schemeClr val="bg1"/>
                  </a:solidFill>
                </a:rPr>
                <a:t>», ООО «</a:t>
              </a:r>
              <a:r>
                <a:rPr lang="ru-RU" sz="1600" b="1" dirty="0" err="1" smtClean="0">
                  <a:solidFill>
                    <a:schemeClr val="bg1"/>
                  </a:solidFill>
                </a:rPr>
                <a:t>Энкомсервис</a:t>
              </a:r>
              <a:r>
                <a:rPr lang="ru-RU" sz="1600" b="1" dirty="0" smtClean="0">
                  <a:solidFill>
                    <a:schemeClr val="bg1"/>
                  </a:solidFill>
                </a:rPr>
                <a:t>», ООО «</a:t>
              </a:r>
              <a:r>
                <a:rPr lang="ru-RU" sz="1600" b="1" dirty="0" err="1" smtClean="0">
                  <a:solidFill>
                    <a:schemeClr val="bg1"/>
                  </a:solidFill>
                </a:rPr>
                <a:t>Тетраморф</a:t>
              </a:r>
              <a:r>
                <a:rPr lang="ru-RU" sz="1600" b="1" dirty="0" smtClean="0">
                  <a:solidFill>
                    <a:schemeClr val="bg1"/>
                  </a:solidFill>
                </a:rPr>
                <a:t>», ООО «Пате», ООО «</a:t>
              </a:r>
              <a:r>
                <a:rPr lang="ru-RU" sz="1600" b="1" dirty="0" err="1" smtClean="0">
                  <a:solidFill>
                    <a:schemeClr val="bg1"/>
                  </a:solidFill>
                </a:rPr>
                <a:t>Милкенд</a:t>
              </a:r>
              <a:r>
                <a:rPr lang="ru-RU" sz="1600" b="1" dirty="0" smtClean="0">
                  <a:solidFill>
                    <a:schemeClr val="bg1"/>
                  </a:solidFill>
                </a:rPr>
                <a:t>»</a:t>
              </a:r>
            </a:p>
            <a:p>
              <a:pPr lvl="0" algn="ctr" rtl="0">
                <a:spcBef>
                  <a:spcPts val="0"/>
                </a:spcBef>
                <a:spcAft>
                  <a:spcPts val="0"/>
                </a:spcAft>
              </a:pPr>
              <a:endParaRPr lang="ru-RU" sz="1600" b="1" dirty="0" smtClean="0">
                <a:solidFill>
                  <a:schemeClr val="bg1"/>
                </a:solidFill>
              </a:endParaRPr>
            </a:p>
            <a:p>
              <a:pPr marL="285750" lvl="0" indent="-285750" algn="l" rtl="0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</a:pPr>
              <a:endParaRPr lang="ru-RU" sz="1600" b="1" dirty="0"/>
            </a:p>
            <a:p>
              <a:pPr marL="285750" lvl="0" indent="-285750" algn="l" rtl="0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</a:pPr>
              <a:endParaRPr lang="ru-RU" sz="1600" b="1" dirty="0" smtClean="0"/>
            </a:p>
            <a:p>
              <a:pPr marL="285750" lvl="0" indent="-285750" algn="l" rtl="0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</a:pPr>
              <a:endParaRPr lang="ru-RU" sz="1600" b="1" dirty="0"/>
            </a:p>
            <a:p>
              <a:pPr marL="285750" lvl="0" indent="-285750" algn="l" rtl="0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</a:pPr>
              <a:endParaRPr sz="1600" b="1" dirty="0"/>
            </a:p>
          </p:txBody>
        </p:sp>
        <p:sp>
          <p:nvSpPr>
            <p:cNvPr id="20" name="Google Shape;151;p21"/>
            <p:cNvSpPr/>
            <p:nvPr/>
          </p:nvSpPr>
          <p:spPr>
            <a:xfrm>
              <a:off x="-737185" y="1177875"/>
              <a:ext cx="2077265" cy="424950"/>
            </a:xfrm>
            <a:prstGeom prst="homePlate">
              <a:avLst>
                <a:gd name="adj" fmla="val 26719"/>
              </a:avLst>
            </a:prstGeom>
            <a:solidFill>
              <a:srgbClr val="A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 smtClean="0">
                  <a:solidFill>
                    <a:schemeClr val="bg1"/>
                  </a:solidFill>
                </a:rPr>
                <a:t>Партнеры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 smtClean="0">
                  <a:solidFill>
                    <a:schemeClr val="bg1"/>
                  </a:solidFill>
                </a:rPr>
                <a:t>чемпионата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879555"/>
              </p:ext>
            </p:extLst>
          </p:nvPr>
        </p:nvGraphicFramePr>
        <p:xfrm>
          <a:off x="9119218" y="2204864"/>
          <a:ext cx="1718649" cy="12241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8649">
                  <a:extLst>
                    <a:ext uri="{9D8B030D-6E8A-4147-A177-3AD203B41FA5}">
                      <a16:colId xmlns:a16="http://schemas.microsoft.com/office/drawing/2014/main" xmlns="" val="1336003401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A80000"/>
                          </a:solidFill>
                          <a:latin typeface="+mn-lt"/>
                        </a:rPr>
                        <a:t>310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волонтеров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7948999"/>
                  </a:ext>
                </a:extLst>
              </a:tr>
            </a:tbl>
          </a:graphicData>
        </a:graphic>
      </p:graphicFrame>
      <p:sp>
        <p:nvSpPr>
          <p:cNvPr id="22" name="Нашивка 21"/>
          <p:cNvSpPr/>
          <p:nvPr/>
        </p:nvSpPr>
        <p:spPr>
          <a:xfrm>
            <a:off x="8590253" y="2355810"/>
            <a:ext cx="552490" cy="850236"/>
          </a:xfrm>
          <a:prstGeom prst="chevron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655804"/>
              </p:ext>
            </p:extLst>
          </p:nvPr>
        </p:nvGraphicFramePr>
        <p:xfrm>
          <a:off x="6871604" y="2204864"/>
          <a:ext cx="1718649" cy="12241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8649">
                  <a:extLst>
                    <a:ext uri="{9D8B030D-6E8A-4147-A177-3AD203B41FA5}">
                      <a16:colId xmlns:a16="http://schemas.microsoft.com/office/drawing/2014/main" xmlns="" val="1336003401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A80000"/>
                          </a:solidFill>
                          <a:latin typeface="+mn-lt"/>
                        </a:rPr>
                        <a:t>10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площадок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7948999"/>
                  </a:ext>
                </a:extLst>
              </a:tr>
            </a:tbl>
          </a:graphicData>
        </a:graphic>
      </p:graphicFrame>
      <p:sp>
        <p:nvSpPr>
          <p:cNvPr id="24" name="Нашивка 23"/>
          <p:cNvSpPr/>
          <p:nvPr/>
        </p:nvSpPr>
        <p:spPr>
          <a:xfrm>
            <a:off x="6409922" y="2283886"/>
            <a:ext cx="552490" cy="850236"/>
          </a:xfrm>
          <a:prstGeom prst="chevron">
            <a:avLst/>
          </a:prstGeom>
          <a:solidFill>
            <a:srgbClr val="1F3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244898"/>
              </a:solidFill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246462"/>
              </p:ext>
            </p:extLst>
          </p:nvPr>
        </p:nvGraphicFramePr>
        <p:xfrm>
          <a:off x="4843472" y="2203410"/>
          <a:ext cx="1718649" cy="1225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8649">
                  <a:extLst>
                    <a:ext uri="{9D8B030D-6E8A-4147-A177-3AD203B41FA5}">
                      <a16:colId xmlns:a16="http://schemas.microsoft.com/office/drawing/2014/main" xmlns="" val="1336003401"/>
                    </a:ext>
                  </a:extLst>
                </a:gridCol>
              </a:tblGrid>
              <a:tr h="122559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A80000"/>
                          </a:solidFill>
                          <a:latin typeface="+mn-lt"/>
                        </a:rPr>
                        <a:t>84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эксперта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7948999"/>
                  </a:ext>
                </a:extLst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779325"/>
              </p:ext>
            </p:extLst>
          </p:nvPr>
        </p:nvGraphicFramePr>
        <p:xfrm>
          <a:off x="2947698" y="2168133"/>
          <a:ext cx="1718649" cy="1225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8649">
                  <a:extLst>
                    <a:ext uri="{9D8B030D-6E8A-4147-A177-3AD203B41FA5}">
                      <a16:colId xmlns:a16="http://schemas.microsoft.com/office/drawing/2014/main" xmlns="" val="1336003401"/>
                    </a:ext>
                  </a:extLst>
                </a:gridCol>
              </a:tblGrid>
              <a:tr h="122559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A80000"/>
                          </a:solidFill>
                          <a:latin typeface="+mn-lt"/>
                        </a:rPr>
                        <a:t>105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участников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7948999"/>
                  </a:ext>
                </a:extLst>
              </a:tr>
            </a:tbl>
          </a:graphicData>
        </a:graphic>
      </p:graphicFrame>
      <p:sp>
        <p:nvSpPr>
          <p:cNvPr id="27" name="Нашивка 26"/>
          <p:cNvSpPr/>
          <p:nvPr/>
        </p:nvSpPr>
        <p:spPr>
          <a:xfrm>
            <a:off x="4535210" y="2232670"/>
            <a:ext cx="552490" cy="850236"/>
          </a:xfrm>
          <a:prstGeom prst="chevron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302082"/>
              </p:ext>
            </p:extLst>
          </p:nvPr>
        </p:nvGraphicFramePr>
        <p:xfrm>
          <a:off x="949006" y="2168133"/>
          <a:ext cx="1718649" cy="1225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8649">
                  <a:extLst>
                    <a:ext uri="{9D8B030D-6E8A-4147-A177-3AD203B41FA5}">
                      <a16:colId xmlns:a16="http://schemas.microsoft.com/office/drawing/2014/main" xmlns="" val="1336003401"/>
                    </a:ext>
                  </a:extLst>
                </a:gridCol>
              </a:tblGrid>
              <a:tr h="122559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A80000"/>
                          </a:solidFill>
                          <a:latin typeface="+mn-lt"/>
                        </a:rPr>
                        <a:t>21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компетенция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7948999"/>
                  </a:ext>
                </a:extLst>
              </a:tr>
            </a:tbl>
          </a:graphicData>
        </a:graphic>
      </p:graphicFrame>
      <p:sp>
        <p:nvSpPr>
          <p:cNvPr id="29" name="Нашивка 28"/>
          <p:cNvSpPr/>
          <p:nvPr/>
        </p:nvSpPr>
        <p:spPr>
          <a:xfrm>
            <a:off x="2667655" y="2243959"/>
            <a:ext cx="552490" cy="850236"/>
          </a:xfrm>
          <a:prstGeom prst="chevron">
            <a:avLst/>
          </a:prstGeom>
          <a:solidFill>
            <a:srgbClr val="1F3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244898"/>
              </a:solidFill>
            </a:endParaRPr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1598054077"/>
              </p:ext>
            </p:extLst>
          </p:nvPr>
        </p:nvGraphicFramePr>
        <p:xfrm>
          <a:off x="1026542" y="3849511"/>
          <a:ext cx="9886861" cy="1388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4459659" y="3324579"/>
            <a:ext cx="2666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F3E83"/>
                </a:solidFill>
                <a:cs typeface="Arial" panose="020B0604020202020204" pitchFamily="34" charset="0"/>
              </a:rPr>
              <a:t>Программа чемпионата:</a:t>
            </a:r>
            <a:endParaRPr lang="ru-RU" b="1" dirty="0">
              <a:solidFill>
                <a:srgbClr val="1F3E83"/>
              </a:solidFill>
            </a:endParaRPr>
          </a:p>
        </p:txBody>
      </p:sp>
      <p:pic>
        <p:nvPicPr>
          <p:cNvPr id="33" name="Picture 10" descr="https://image.freepik.com/free-icon/no-translate-detected_318-27521.jpg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637" y="3324579"/>
            <a:ext cx="374217" cy="37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57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520888" y="96665"/>
            <a:ext cx="95594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sz="3600" dirty="0">
                <a:solidFill>
                  <a:sysClr val="window" lastClr="FFFFFF"/>
                </a:solidFill>
              </a:rPr>
              <a:t>Площадки и компетенции регионального </a:t>
            </a:r>
            <a:br>
              <a:rPr lang="ru-RU" sz="3600" dirty="0">
                <a:solidFill>
                  <a:sysClr val="window" lastClr="FFFFFF"/>
                </a:solidFill>
              </a:rPr>
            </a:br>
            <a:r>
              <a:rPr lang="ru-RU" sz="3600" dirty="0">
                <a:solidFill>
                  <a:sysClr val="window" lastClr="FFFFFF"/>
                </a:solidFill>
              </a:rPr>
              <a:t>чемпионата «</a:t>
            </a:r>
            <a:r>
              <a:rPr lang="ru-RU" sz="3600" dirty="0" err="1">
                <a:solidFill>
                  <a:sysClr val="window" lastClr="FFFFFF"/>
                </a:solidFill>
              </a:rPr>
              <a:t>Абилимпикс</a:t>
            </a:r>
            <a:r>
              <a:rPr lang="ru-RU" sz="3600" dirty="0">
                <a:solidFill>
                  <a:sysClr val="window" lastClr="FFFFFF"/>
                </a:solidFill>
              </a:rPr>
              <a:t>» 2021г.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grpSp>
        <p:nvGrpSpPr>
          <p:cNvPr id="30" name="Google Shape;72;p15"/>
          <p:cNvGrpSpPr/>
          <p:nvPr/>
        </p:nvGrpSpPr>
        <p:grpSpPr>
          <a:xfrm>
            <a:off x="220919" y="1157131"/>
            <a:ext cx="6159426" cy="4880598"/>
            <a:chOff x="431925" y="1304875"/>
            <a:chExt cx="2628925" cy="3416400"/>
          </a:xfrm>
        </p:grpSpPr>
        <p:sp>
          <p:nvSpPr>
            <p:cNvPr id="34" name="Google Shape;73;p15"/>
            <p:cNvSpPr txBox="1"/>
            <p:nvPr/>
          </p:nvSpPr>
          <p:spPr>
            <a:xfrm>
              <a:off x="431925" y="1304875"/>
              <a:ext cx="2628900" cy="232049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b="1" dirty="0" smtClean="0">
                  <a:solidFill>
                    <a:schemeClr val="bg1"/>
                  </a:solidFill>
                </a:rPr>
                <a:t>Категория «Студенты»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Google Shape;74;p15"/>
            <p:cNvSpPr/>
            <p:nvPr/>
          </p:nvSpPr>
          <p:spPr>
            <a:xfrm>
              <a:off x="431950" y="1304875"/>
              <a:ext cx="2628900" cy="3416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267322" y="1490371"/>
            <a:ext cx="6065604" cy="4475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9000"/>
              </a:lnSpc>
            </a:pPr>
            <a:r>
              <a:rPr lang="ru-RU" sz="1600" b="1" dirty="0">
                <a:solidFill>
                  <a:srgbClr val="1F3E83"/>
                </a:solidFill>
              </a:rPr>
              <a:t>БПОУ ОО «Орловский технологический техникум</a:t>
            </a:r>
            <a:r>
              <a:rPr lang="ru-RU" sz="1600" b="1" dirty="0" smtClean="0">
                <a:solidFill>
                  <a:srgbClr val="1F3E83"/>
                </a:solidFill>
              </a:rPr>
              <a:t>»</a:t>
            </a:r>
            <a:endParaRPr lang="ru-RU" sz="1600" b="1" dirty="0">
              <a:solidFill>
                <a:srgbClr val="1F3E83"/>
              </a:solidFill>
            </a:endParaRPr>
          </a:p>
          <a:p>
            <a:pPr marL="171450" indent="-171450" algn="just">
              <a:lnSpc>
                <a:spcPct val="89000"/>
              </a:lnSpc>
              <a:buFont typeface="Wingdings" pitchFamily="2" charset="2"/>
              <a:buChar char="§"/>
            </a:pPr>
            <a:r>
              <a:rPr lang="ru-RU" sz="1600" dirty="0" smtClean="0"/>
              <a:t>Веб-дизайн, Администрирование </a:t>
            </a:r>
            <a:r>
              <a:rPr lang="ru-RU" sz="1600" dirty="0"/>
              <a:t>баз </a:t>
            </a:r>
            <a:r>
              <a:rPr lang="ru-RU" sz="1600" dirty="0" smtClean="0"/>
              <a:t>данных, Разработчик </a:t>
            </a:r>
            <a:r>
              <a:rPr lang="ru-RU" sz="1600" dirty="0"/>
              <a:t>виртуальной и дополненной </a:t>
            </a:r>
            <a:r>
              <a:rPr lang="ru-RU" sz="1600" dirty="0" smtClean="0"/>
              <a:t>реальности, Брошюровка </a:t>
            </a:r>
            <a:r>
              <a:rPr lang="ru-RU" sz="1600" dirty="0"/>
              <a:t>и переплетное дело </a:t>
            </a:r>
            <a:r>
              <a:rPr lang="ru-RU" sz="1600" dirty="0" smtClean="0"/>
              <a:t>, Обработка текста, Ремонт </a:t>
            </a:r>
            <a:r>
              <a:rPr lang="ru-RU" sz="1600" dirty="0"/>
              <a:t>и обслуживание автомобилей </a:t>
            </a:r>
          </a:p>
          <a:p>
            <a:pPr algn="ctr">
              <a:lnSpc>
                <a:spcPct val="89000"/>
              </a:lnSpc>
            </a:pPr>
            <a:r>
              <a:rPr lang="ru-RU" sz="1600" b="1" dirty="0">
                <a:solidFill>
                  <a:srgbClr val="1F3E83"/>
                </a:solidFill>
              </a:rPr>
              <a:t>БПОУ ОО «Орловский техникум сферы услуг</a:t>
            </a:r>
            <a:r>
              <a:rPr lang="ru-RU" sz="1600" b="1" dirty="0" smtClean="0">
                <a:solidFill>
                  <a:srgbClr val="1F3E83"/>
                </a:solidFill>
              </a:rPr>
              <a:t>»</a:t>
            </a:r>
            <a:endParaRPr lang="ru-RU" sz="1600" b="1" dirty="0">
              <a:solidFill>
                <a:srgbClr val="1F3E83"/>
              </a:solidFill>
            </a:endParaRPr>
          </a:p>
          <a:p>
            <a:pPr marL="171450" indent="-171450" algn="just">
              <a:lnSpc>
                <a:spcPct val="89000"/>
              </a:lnSpc>
              <a:buFont typeface="Wingdings" pitchFamily="2" charset="2"/>
              <a:buChar char="§"/>
            </a:pPr>
            <a:r>
              <a:rPr lang="ru-RU" sz="1600" dirty="0" smtClean="0"/>
              <a:t>Торговля, Документационное </a:t>
            </a:r>
            <a:r>
              <a:rPr lang="ru-RU" sz="1600" dirty="0"/>
              <a:t>обеспечение управления и архивоведение</a:t>
            </a:r>
          </a:p>
          <a:p>
            <a:pPr algn="ctr">
              <a:lnSpc>
                <a:spcPct val="89000"/>
              </a:lnSpc>
            </a:pPr>
            <a:r>
              <a:rPr lang="ru-RU" sz="1600" b="1" dirty="0">
                <a:solidFill>
                  <a:srgbClr val="1F3E83"/>
                </a:solidFill>
              </a:rPr>
              <a:t>БПОУ ОО «Орловский техникум технологии и предпринимательства имени В. А. </a:t>
            </a:r>
            <a:r>
              <a:rPr lang="ru-RU" sz="1600" b="1" dirty="0" err="1">
                <a:solidFill>
                  <a:srgbClr val="1F3E83"/>
                </a:solidFill>
              </a:rPr>
              <a:t>Русанова</a:t>
            </a:r>
            <a:r>
              <a:rPr lang="ru-RU" sz="1600" b="1" dirty="0" smtClean="0">
                <a:solidFill>
                  <a:srgbClr val="1F3E83"/>
                </a:solidFill>
              </a:rPr>
              <a:t>»</a:t>
            </a:r>
            <a:endParaRPr lang="ru-RU" sz="1600" b="1" dirty="0">
              <a:solidFill>
                <a:srgbClr val="1F3E83"/>
              </a:solidFill>
            </a:endParaRPr>
          </a:p>
          <a:p>
            <a:pPr marL="171450" indent="-171450">
              <a:lnSpc>
                <a:spcPct val="89000"/>
              </a:lnSpc>
              <a:buFont typeface="Wingdings" pitchFamily="2" charset="2"/>
              <a:buChar char="§"/>
            </a:pPr>
            <a:r>
              <a:rPr lang="ru-RU" sz="1600" dirty="0"/>
              <a:t>Поварское </a:t>
            </a:r>
            <a:r>
              <a:rPr lang="ru-RU" sz="1600" dirty="0" smtClean="0"/>
              <a:t>дело, Швея </a:t>
            </a:r>
            <a:endParaRPr lang="ru-RU" sz="1600" dirty="0"/>
          </a:p>
          <a:p>
            <a:pPr algn="ctr">
              <a:lnSpc>
                <a:spcPct val="89000"/>
              </a:lnSpc>
            </a:pPr>
            <a:r>
              <a:rPr lang="ru-RU" sz="1600" b="1" dirty="0">
                <a:solidFill>
                  <a:srgbClr val="1F3E83"/>
                </a:solidFill>
              </a:rPr>
              <a:t>БПОУ ОО «Орловский базовый медицинский колледж</a:t>
            </a:r>
            <a:r>
              <a:rPr lang="ru-RU" sz="1600" b="1" dirty="0" smtClean="0">
                <a:solidFill>
                  <a:srgbClr val="1F3E83"/>
                </a:solidFill>
              </a:rPr>
              <a:t>»</a:t>
            </a:r>
            <a:endParaRPr lang="ru-RU" sz="1600" b="1" dirty="0">
              <a:solidFill>
                <a:srgbClr val="1F3E83"/>
              </a:solidFill>
            </a:endParaRPr>
          </a:p>
          <a:p>
            <a:pPr marL="171450" indent="-171450">
              <a:lnSpc>
                <a:spcPct val="89000"/>
              </a:lnSpc>
              <a:buFont typeface="Wingdings" pitchFamily="2" charset="2"/>
              <a:buChar char="§"/>
            </a:pPr>
            <a:r>
              <a:rPr lang="ru-RU" sz="1600" dirty="0"/>
              <a:t>Медицинский и социальный уход </a:t>
            </a:r>
          </a:p>
          <a:p>
            <a:pPr algn="ctr">
              <a:lnSpc>
                <a:spcPct val="89000"/>
              </a:lnSpc>
            </a:pPr>
            <a:r>
              <a:rPr lang="ru-RU" sz="1600" b="1" dirty="0">
                <a:solidFill>
                  <a:srgbClr val="1F3E83"/>
                </a:solidFill>
              </a:rPr>
              <a:t>БПОУ ОО «Орловский реставрационно-строительный техникум</a:t>
            </a:r>
            <a:r>
              <a:rPr lang="ru-RU" sz="1600" b="1" dirty="0" smtClean="0">
                <a:solidFill>
                  <a:srgbClr val="1F3E83"/>
                </a:solidFill>
              </a:rPr>
              <a:t>»</a:t>
            </a:r>
            <a:endParaRPr lang="ru-RU" sz="1600" b="1" dirty="0">
              <a:solidFill>
                <a:srgbClr val="1F3E83"/>
              </a:solidFill>
            </a:endParaRPr>
          </a:p>
          <a:p>
            <a:pPr marL="171450" indent="-171450">
              <a:lnSpc>
                <a:spcPct val="89000"/>
              </a:lnSpc>
              <a:buFont typeface="Wingdings" pitchFamily="2" charset="2"/>
              <a:buChar char="§"/>
            </a:pPr>
            <a:r>
              <a:rPr lang="ru-RU" sz="1600" dirty="0"/>
              <a:t>Резьба по дереву </a:t>
            </a:r>
          </a:p>
          <a:p>
            <a:pPr algn="ctr">
              <a:lnSpc>
                <a:spcPct val="89000"/>
              </a:lnSpc>
            </a:pPr>
            <a:r>
              <a:rPr lang="ru-RU" sz="1600" b="1" dirty="0">
                <a:solidFill>
                  <a:srgbClr val="1F3E83"/>
                </a:solidFill>
              </a:rPr>
              <a:t>БПОУ ОО «Болховский педагогический колледж</a:t>
            </a:r>
            <a:r>
              <a:rPr lang="ru-RU" sz="1600" b="1" dirty="0" smtClean="0">
                <a:solidFill>
                  <a:srgbClr val="1F3E83"/>
                </a:solidFill>
              </a:rPr>
              <a:t>»</a:t>
            </a:r>
            <a:endParaRPr lang="ru-RU" sz="1600" b="1" dirty="0">
              <a:solidFill>
                <a:srgbClr val="1F3E83"/>
              </a:solidFill>
            </a:endParaRPr>
          </a:p>
          <a:p>
            <a:pPr marL="171450" indent="-171450">
              <a:lnSpc>
                <a:spcPct val="89000"/>
              </a:lnSpc>
              <a:buFont typeface="Wingdings" pitchFamily="2" charset="2"/>
              <a:buChar char="§"/>
            </a:pPr>
            <a:r>
              <a:rPr lang="ru-RU" sz="1600" dirty="0"/>
              <a:t>Бисероплетение </a:t>
            </a:r>
          </a:p>
          <a:p>
            <a:pPr algn="ctr">
              <a:lnSpc>
                <a:spcPct val="89000"/>
              </a:lnSpc>
            </a:pPr>
            <a:r>
              <a:rPr lang="ru-RU" sz="1600" b="1" dirty="0">
                <a:solidFill>
                  <a:srgbClr val="1F3E83"/>
                </a:solidFill>
              </a:rPr>
              <a:t>ФГБОУ ВО «Орловский государственный </a:t>
            </a:r>
            <a:r>
              <a:rPr lang="ru-RU" sz="1600" b="1" dirty="0" smtClean="0">
                <a:solidFill>
                  <a:srgbClr val="1F3E83"/>
                </a:solidFill>
              </a:rPr>
              <a:t>университет</a:t>
            </a:r>
          </a:p>
          <a:p>
            <a:pPr algn="ctr">
              <a:lnSpc>
                <a:spcPct val="89000"/>
              </a:lnSpc>
            </a:pPr>
            <a:r>
              <a:rPr lang="ru-RU" sz="1600" b="1" dirty="0" smtClean="0">
                <a:solidFill>
                  <a:srgbClr val="1F3E83"/>
                </a:solidFill>
              </a:rPr>
              <a:t> </a:t>
            </a:r>
            <a:r>
              <a:rPr lang="ru-RU" sz="1600" b="1" dirty="0">
                <a:solidFill>
                  <a:srgbClr val="1F3E83"/>
                </a:solidFill>
              </a:rPr>
              <a:t>имени </a:t>
            </a:r>
            <a:r>
              <a:rPr lang="ru-RU" sz="1600" b="1" dirty="0" smtClean="0">
                <a:solidFill>
                  <a:srgbClr val="1F3E83"/>
                </a:solidFill>
              </a:rPr>
              <a:t>И</a:t>
            </a:r>
            <a:r>
              <a:rPr lang="ru-RU" sz="1600" b="1" dirty="0">
                <a:solidFill>
                  <a:srgbClr val="1F3E83"/>
                </a:solidFill>
              </a:rPr>
              <a:t>. С. Тургенева</a:t>
            </a:r>
            <a:r>
              <a:rPr lang="ru-RU" sz="1600" b="1" dirty="0" smtClean="0">
                <a:solidFill>
                  <a:srgbClr val="1F3E83"/>
                </a:solidFill>
              </a:rPr>
              <a:t>»</a:t>
            </a:r>
            <a:endParaRPr lang="ru-RU" sz="1600" b="1" dirty="0">
              <a:solidFill>
                <a:srgbClr val="1F3E83"/>
              </a:solidFill>
            </a:endParaRPr>
          </a:p>
          <a:p>
            <a:pPr marL="171450" indent="-171450">
              <a:lnSpc>
                <a:spcPct val="89000"/>
              </a:lnSpc>
              <a:buFont typeface="Wingdings" pitchFamily="2" charset="2"/>
              <a:buChar char="§"/>
            </a:pPr>
            <a:r>
              <a:rPr lang="ru-RU" sz="1600" dirty="0" smtClean="0"/>
              <a:t>Предпринимательство, Психология, Социальная </a:t>
            </a:r>
            <a:r>
              <a:rPr lang="ru-RU" sz="1600" dirty="0"/>
              <a:t>работа </a:t>
            </a:r>
          </a:p>
        </p:txBody>
      </p:sp>
      <p:pic>
        <p:nvPicPr>
          <p:cNvPr id="37" name="Picture 8" descr="C:\Users\User\Downloads\72cceaea488885f938991b6fc558fe5b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88" y="5109574"/>
            <a:ext cx="651898" cy="85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oogle Shape;72;p15"/>
          <p:cNvGrpSpPr/>
          <p:nvPr/>
        </p:nvGrpSpPr>
        <p:grpSpPr>
          <a:xfrm>
            <a:off x="6500256" y="1157131"/>
            <a:ext cx="5507968" cy="2440299"/>
            <a:chOff x="431925" y="1304875"/>
            <a:chExt cx="2628925" cy="1383936"/>
          </a:xfrm>
        </p:grpSpPr>
        <p:sp>
          <p:nvSpPr>
            <p:cNvPr id="39" name="Google Shape;73;p15"/>
            <p:cNvSpPr txBox="1"/>
            <p:nvPr/>
          </p:nvSpPr>
          <p:spPr>
            <a:xfrm>
              <a:off x="431925" y="1304876"/>
              <a:ext cx="2628900" cy="188986"/>
            </a:xfrm>
            <a:prstGeom prst="rect">
              <a:avLst/>
            </a:prstGeom>
            <a:solidFill>
              <a:srgbClr val="1F3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b="1" dirty="0" smtClean="0">
                  <a:solidFill>
                    <a:schemeClr val="bg1"/>
                  </a:solidFill>
                </a:rPr>
                <a:t>Категория «Школьники»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Google Shape;74;p15"/>
            <p:cNvSpPr/>
            <p:nvPr/>
          </p:nvSpPr>
          <p:spPr>
            <a:xfrm>
              <a:off x="431950" y="1304875"/>
              <a:ext cx="2628900" cy="13839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582757" y="1544677"/>
            <a:ext cx="5342913" cy="2064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9000"/>
              </a:lnSpc>
            </a:pPr>
            <a:r>
              <a:rPr lang="ru-RU" sz="1600" b="1" dirty="0">
                <a:solidFill>
                  <a:srgbClr val="1F3E83"/>
                </a:solidFill>
              </a:rPr>
              <a:t>БПОУ ОО «Орловский техникум агробизнеса и сервиса»</a:t>
            </a:r>
          </a:p>
          <a:p>
            <a:pPr marL="171450" lvl="0" indent="-171450" algn="just">
              <a:lnSpc>
                <a:spcPct val="89000"/>
              </a:lnSpc>
              <a:buFont typeface="Wingdings" pitchFamily="2" charset="2"/>
              <a:buChar char="§"/>
            </a:pPr>
            <a:r>
              <a:rPr lang="ru-RU" sz="1600" dirty="0" err="1">
                <a:solidFill>
                  <a:prstClr val="black"/>
                </a:solidFill>
              </a:rPr>
              <a:t>Бисероплетение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, Резьба </a:t>
            </a:r>
            <a:r>
              <a:rPr lang="ru-RU" sz="1600" dirty="0">
                <a:solidFill>
                  <a:prstClr val="black"/>
                </a:solidFill>
              </a:rPr>
              <a:t>по </a:t>
            </a:r>
            <a:r>
              <a:rPr lang="ru-RU" sz="1600" dirty="0" smtClean="0">
                <a:solidFill>
                  <a:prstClr val="black"/>
                </a:solidFill>
              </a:rPr>
              <a:t>дереву, Художественное </a:t>
            </a:r>
            <a:r>
              <a:rPr lang="ru-RU" sz="1600" dirty="0">
                <a:solidFill>
                  <a:prstClr val="black"/>
                </a:solidFill>
              </a:rPr>
              <a:t>вышивание</a:t>
            </a:r>
          </a:p>
          <a:p>
            <a:pPr lvl="0" algn="ctr">
              <a:lnSpc>
                <a:spcPct val="89000"/>
              </a:lnSpc>
            </a:pPr>
            <a:r>
              <a:rPr lang="ru-RU" sz="1600" b="1" dirty="0">
                <a:solidFill>
                  <a:srgbClr val="1F3E83"/>
                </a:solidFill>
              </a:rPr>
              <a:t>КОУ ОО «Орловская общеобразовательная школа для обучающихся с ограниченными возможностями здоровья» </a:t>
            </a:r>
          </a:p>
          <a:p>
            <a:pPr marL="171450" lvl="0" indent="-171450">
              <a:lnSpc>
                <a:spcPct val="89000"/>
              </a:lnSpc>
              <a:buFont typeface="Wingdings" pitchFamily="2" charset="2"/>
              <a:buChar char="§"/>
            </a:pPr>
            <a:r>
              <a:rPr lang="ru-RU" sz="1600" dirty="0">
                <a:solidFill>
                  <a:prstClr val="black"/>
                </a:solidFill>
              </a:rPr>
              <a:t>Изобразительное искусство</a:t>
            </a:r>
          </a:p>
          <a:p>
            <a:pPr lvl="0" algn="ctr">
              <a:lnSpc>
                <a:spcPct val="89000"/>
              </a:lnSpc>
            </a:pPr>
            <a:r>
              <a:rPr lang="ru-RU" sz="1600" b="1" dirty="0">
                <a:solidFill>
                  <a:srgbClr val="1F3E83"/>
                </a:solidFill>
              </a:rPr>
              <a:t>АНО «Святые Покрова»</a:t>
            </a:r>
          </a:p>
          <a:p>
            <a:pPr marL="171450" lvl="0" indent="-171450">
              <a:lnSpc>
                <a:spcPct val="89000"/>
              </a:lnSpc>
              <a:buFont typeface="Wingdings" pitchFamily="2" charset="2"/>
              <a:buChar char="§"/>
            </a:pPr>
            <a:r>
              <a:rPr lang="ru-RU" sz="1600" dirty="0">
                <a:solidFill>
                  <a:prstClr val="black"/>
                </a:solidFill>
              </a:rPr>
              <a:t>Гончарное дело</a:t>
            </a:r>
          </a:p>
        </p:txBody>
      </p:sp>
      <p:pic>
        <p:nvPicPr>
          <p:cNvPr id="41" name="Picture 13" descr="https://www.matrox.com/sites/default/files/training_reimbursement_pad_ico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49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295" y="2657756"/>
            <a:ext cx="1670530" cy="93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oogle Shape;149;p21"/>
          <p:cNvGrpSpPr/>
          <p:nvPr/>
        </p:nvGrpSpPr>
        <p:grpSpPr>
          <a:xfrm>
            <a:off x="6582758" y="3789016"/>
            <a:ext cx="5431069" cy="1320558"/>
            <a:chOff x="424813" y="1177874"/>
            <a:chExt cx="8942167" cy="758418"/>
          </a:xfrm>
        </p:grpSpPr>
        <p:sp>
          <p:nvSpPr>
            <p:cNvPr id="43" name="Google Shape;150;p21"/>
            <p:cNvSpPr/>
            <p:nvPr/>
          </p:nvSpPr>
          <p:spPr>
            <a:xfrm>
              <a:off x="2558182" y="1177874"/>
              <a:ext cx="6808798" cy="758418"/>
            </a:xfrm>
            <a:prstGeom prst="rect">
              <a:avLst/>
            </a:prstGeom>
            <a:solidFill>
              <a:srgbClr val="204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/>
                <a:t>      </a:t>
              </a:r>
            </a:p>
            <a:p>
              <a:pPr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/>
                <a:t> </a:t>
              </a:r>
              <a:r>
                <a:rPr lang="ru-RU" sz="1600" b="1" dirty="0" smtClean="0"/>
                <a:t>     </a:t>
              </a:r>
            </a:p>
            <a:p>
              <a:pPr lvl="0" algn="ctr" rtl="0">
                <a:spcBef>
                  <a:spcPts val="0"/>
                </a:spcBef>
                <a:spcAft>
                  <a:spcPts val="0"/>
                </a:spcAft>
              </a:pPr>
              <a:endParaRPr lang="ru-RU" sz="1600" b="1" dirty="0"/>
            </a:p>
            <a:p>
              <a:pPr lvl="0" algn="ctr" rtl="0">
                <a:spcBef>
                  <a:spcPts val="0"/>
                </a:spcBef>
                <a:spcAft>
                  <a:spcPts val="0"/>
                </a:spcAft>
              </a:pPr>
              <a:endParaRPr lang="ru-RU" sz="1600" b="1" dirty="0" smtClean="0"/>
            </a:p>
            <a:p>
              <a:pPr lvl="0" algn="ctr" rtl="0">
                <a:spcBef>
                  <a:spcPts val="0"/>
                </a:spcBef>
                <a:spcAft>
                  <a:spcPts val="0"/>
                </a:spcAft>
              </a:pPr>
              <a:endParaRPr lang="ru-RU" sz="1600" b="1" dirty="0"/>
            </a:p>
            <a:p>
              <a:pPr lvl="0" algn="ctr" rtl="0"/>
              <a:r>
                <a:rPr lang="ru-RU" sz="1600" b="1" dirty="0" smtClean="0">
                  <a:solidFill>
                    <a:schemeClr val="bg1"/>
                  </a:solidFill>
                </a:rPr>
                <a:t>Гончарное дело (школьники)</a:t>
              </a:r>
            </a:p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     Изобразительное искусство (школьники)</a:t>
              </a:r>
            </a:p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Резьба по дереву (студенты)</a:t>
              </a:r>
            </a:p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Бисероплетение (студенты)</a:t>
              </a:r>
            </a:p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Торговля (студенты)</a:t>
              </a:r>
              <a:endParaRPr lang="ru-RU" sz="1600" b="1" dirty="0">
                <a:solidFill>
                  <a:schemeClr val="bg1"/>
                </a:solidFill>
              </a:endParaRPr>
            </a:p>
            <a:p>
              <a:pPr marL="285750" lvl="0" indent="-285750" algn="l" rtl="0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</a:pPr>
              <a:endParaRPr lang="ru-RU" sz="1600" b="1" dirty="0" smtClean="0"/>
            </a:p>
            <a:p>
              <a:pPr marL="285750" lvl="0" indent="-285750" algn="l" rtl="0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</a:pPr>
              <a:endParaRPr lang="ru-RU" sz="1600" b="1" dirty="0"/>
            </a:p>
            <a:p>
              <a:pPr marL="285750" lvl="0" indent="-285750" algn="l" rtl="0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</a:pPr>
              <a:endParaRPr lang="ru-RU" sz="1600" b="1" dirty="0" smtClean="0"/>
            </a:p>
            <a:p>
              <a:pPr marL="285750" lvl="0" indent="-285750" algn="l" rtl="0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</a:pPr>
              <a:endParaRPr lang="ru-RU" sz="1600" b="1" dirty="0"/>
            </a:p>
            <a:p>
              <a:pPr marL="285750" lvl="0" indent="-285750" algn="l" rtl="0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</a:pPr>
              <a:endParaRPr sz="1600" b="1" dirty="0"/>
            </a:p>
          </p:txBody>
        </p:sp>
        <p:sp>
          <p:nvSpPr>
            <p:cNvPr id="44" name="Google Shape;151;p21"/>
            <p:cNvSpPr/>
            <p:nvPr/>
          </p:nvSpPr>
          <p:spPr>
            <a:xfrm>
              <a:off x="424813" y="1177875"/>
              <a:ext cx="2723543" cy="758417"/>
            </a:xfrm>
            <a:prstGeom prst="homePlate">
              <a:avLst>
                <a:gd name="adj" fmla="val 26719"/>
              </a:avLst>
            </a:prstGeom>
            <a:solidFill>
              <a:srgbClr val="A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 smtClean="0">
                  <a:solidFill>
                    <a:schemeClr val="bg1"/>
                  </a:solidFill>
                </a:rPr>
                <a:t>Новые компетенции и категории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 smtClean="0">
                  <a:solidFill>
                    <a:schemeClr val="bg1"/>
                  </a:solidFill>
                </a:rPr>
                <a:t>региона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262" y="5177021"/>
            <a:ext cx="883272" cy="87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753" y="5273068"/>
            <a:ext cx="782582" cy="76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836" y="5320503"/>
            <a:ext cx="681213" cy="71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283" y="5224414"/>
            <a:ext cx="791716" cy="82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999" y="5237064"/>
            <a:ext cx="882203" cy="83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22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520888" y="96665"/>
            <a:ext cx="95594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sz="3600" dirty="0">
                <a:solidFill>
                  <a:sysClr val="window" lastClr="FFFFFF"/>
                </a:solidFill>
              </a:rPr>
              <a:t>Участие  Орловской </a:t>
            </a:r>
            <a:r>
              <a:rPr lang="ru-RU" sz="3600" dirty="0" smtClean="0">
                <a:solidFill>
                  <a:sysClr val="window" lastClr="FFFFFF"/>
                </a:solidFill>
              </a:rPr>
              <a:t>области в </a:t>
            </a:r>
          </a:p>
          <a:p>
            <a:pPr lvl="0">
              <a:defRPr/>
            </a:pPr>
            <a:r>
              <a:rPr lang="ru-RU" sz="3600" dirty="0" smtClean="0">
                <a:solidFill>
                  <a:sysClr val="window" lastClr="FFFFFF"/>
                </a:solidFill>
              </a:rPr>
              <a:t>Национальном </a:t>
            </a:r>
            <a:r>
              <a:rPr lang="ru-RU" sz="3600" dirty="0">
                <a:solidFill>
                  <a:sysClr val="window" lastClr="FFFFFF"/>
                </a:solidFill>
              </a:rPr>
              <a:t>чемпионате </a:t>
            </a:r>
            <a:r>
              <a:rPr lang="ru-RU" sz="3600" dirty="0" smtClean="0">
                <a:solidFill>
                  <a:sysClr val="window" lastClr="FFFFFF"/>
                </a:solidFill>
              </a:rPr>
              <a:t>«</a:t>
            </a:r>
            <a:r>
              <a:rPr lang="ru-RU" sz="3600" dirty="0" err="1">
                <a:solidFill>
                  <a:sysClr val="window" lastClr="FFFFFF"/>
                </a:solidFill>
              </a:rPr>
              <a:t>Абилимпикс</a:t>
            </a:r>
            <a:r>
              <a:rPr lang="ru-RU" sz="3600" dirty="0">
                <a:solidFill>
                  <a:sysClr val="window" lastClr="FFFFFF"/>
                </a:solidFill>
              </a:rPr>
              <a:t>»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849477" y="1679996"/>
            <a:ext cx="990507" cy="972000"/>
          </a:xfrm>
          <a:prstGeom prst="ellipse">
            <a:avLst/>
          </a:prstGeom>
          <a:solidFill>
            <a:srgbClr val="FDA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4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720841" y="1688996"/>
            <a:ext cx="990000" cy="95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601000" y="1688996"/>
            <a:ext cx="990000" cy="936000"/>
          </a:xfrm>
          <a:prstGeom prst="ellipse">
            <a:avLst/>
          </a:prstGeom>
          <a:solidFill>
            <a:srgbClr val="AA6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Нашивка 26"/>
          <p:cNvSpPr/>
          <p:nvPr/>
        </p:nvSpPr>
        <p:spPr>
          <a:xfrm>
            <a:off x="3121153" y="1378932"/>
            <a:ext cx="577978" cy="1621443"/>
          </a:xfrm>
          <a:prstGeom prst="chevron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A80000"/>
              </a:solidFill>
            </a:endParaRPr>
          </a:p>
        </p:txBody>
      </p:sp>
      <p:pic>
        <p:nvPicPr>
          <p:cNvPr id="28" name="Picture 2" descr="Открытие V Национального чемпионата &quot;Абилимпикс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11" t="32061" r="17081" b="15903"/>
          <a:stretch/>
        </p:blipFill>
        <p:spPr bwMode="auto">
          <a:xfrm>
            <a:off x="8059554" y="1292318"/>
            <a:ext cx="3666280" cy="2077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158B394-A2AB-426F-87BF-1AD25905C7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96529" y="3191697"/>
            <a:ext cx="1155343" cy="1118858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1536291" y="3498783"/>
            <a:ext cx="820750" cy="492576"/>
            <a:chOff x="2191462" y="374153"/>
            <a:chExt cx="421073" cy="492576"/>
          </a:xfrm>
        </p:grpSpPr>
        <p:sp>
          <p:nvSpPr>
            <p:cNvPr id="33" name="Стрелка вправо 32"/>
            <p:cNvSpPr/>
            <p:nvPr/>
          </p:nvSpPr>
          <p:spPr>
            <a:xfrm>
              <a:off x="2191462" y="374153"/>
              <a:ext cx="421073" cy="49257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2191462" y="472668"/>
              <a:ext cx="294751" cy="2955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/>
            </a:p>
          </p:txBody>
        </p:sp>
      </p:grpSp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287578"/>
              </p:ext>
            </p:extLst>
          </p:nvPr>
        </p:nvGraphicFramePr>
        <p:xfrm>
          <a:off x="2280592" y="3161053"/>
          <a:ext cx="1718649" cy="158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8649">
                  <a:extLst>
                    <a:ext uri="{9D8B030D-6E8A-4147-A177-3AD203B41FA5}">
                      <a16:colId xmlns:a16="http://schemas.microsoft.com/office/drawing/2014/main" xmlns="" val="1336003401"/>
                    </a:ext>
                  </a:extLst>
                </a:gridCol>
              </a:tblGrid>
              <a:tr h="122559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A80000"/>
                          </a:solidFill>
                          <a:latin typeface="+mn-lt"/>
                        </a:rPr>
                        <a:t>6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Национальных экспертов чемпионата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7948999"/>
                  </a:ext>
                </a:extLst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898780"/>
              </p:ext>
            </p:extLst>
          </p:nvPr>
        </p:nvGraphicFramePr>
        <p:xfrm>
          <a:off x="1110327" y="1380941"/>
          <a:ext cx="1914412" cy="158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4412">
                  <a:extLst>
                    <a:ext uri="{9D8B030D-6E8A-4147-A177-3AD203B41FA5}">
                      <a16:colId xmlns:a16="http://schemas.microsoft.com/office/drawing/2014/main" xmlns="" val="1336003401"/>
                    </a:ext>
                  </a:extLst>
                </a:gridCol>
              </a:tblGrid>
              <a:tr h="122559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A80000"/>
                          </a:solidFill>
                          <a:latin typeface="+mn-lt"/>
                        </a:rPr>
                        <a:t>10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Медалей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Национального чемпионата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7948999"/>
                  </a:ext>
                </a:extLst>
              </a:tr>
            </a:tbl>
          </a:graphicData>
        </a:graphic>
      </p:graphicFrame>
      <p:pic>
        <p:nvPicPr>
          <p:cNvPr id="1028" name="Picture 4" descr="https://forwardstride.org/wp-content/uploads/2017/04/Forward-Stride-Wagon-Wheel_volunteer-program-ic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3" y="3013746"/>
            <a:ext cx="1408921" cy="140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Группа 55"/>
          <p:cNvGrpSpPr/>
          <p:nvPr/>
        </p:nvGrpSpPr>
        <p:grpSpPr>
          <a:xfrm>
            <a:off x="5285136" y="3495902"/>
            <a:ext cx="810864" cy="492576"/>
            <a:chOff x="2191462" y="374153"/>
            <a:chExt cx="421073" cy="492576"/>
          </a:xfrm>
        </p:grpSpPr>
        <p:sp>
          <p:nvSpPr>
            <p:cNvPr id="57" name="Стрелка вправо 56"/>
            <p:cNvSpPr/>
            <p:nvPr/>
          </p:nvSpPr>
          <p:spPr>
            <a:xfrm>
              <a:off x="2191462" y="374153"/>
              <a:ext cx="421073" cy="49257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Стрелка вправо 4"/>
            <p:cNvSpPr/>
            <p:nvPr/>
          </p:nvSpPr>
          <p:spPr>
            <a:xfrm>
              <a:off x="2191462" y="472668"/>
              <a:ext cx="294751" cy="2955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/>
            </a:p>
          </p:txBody>
        </p:sp>
      </p:grpSp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026700"/>
              </p:ext>
            </p:extLst>
          </p:nvPr>
        </p:nvGraphicFramePr>
        <p:xfrm>
          <a:off x="6020790" y="3094378"/>
          <a:ext cx="1718649" cy="213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8649">
                  <a:extLst>
                    <a:ext uri="{9D8B030D-6E8A-4147-A177-3AD203B41FA5}">
                      <a16:colId xmlns:a16="http://schemas.microsoft.com/office/drawing/2014/main" xmlns="" val="1336003401"/>
                    </a:ext>
                  </a:extLst>
                </a:gridCol>
              </a:tblGrid>
              <a:tr h="1810997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A80000"/>
                          </a:solidFill>
                          <a:latin typeface="+mn-lt"/>
                        </a:rPr>
                        <a:t>3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место в рейтинге развития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волонтерства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7948999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027" y="4826816"/>
            <a:ext cx="2372530" cy="1132615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3843683" y="5081702"/>
            <a:ext cx="1091813" cy="492576"/>
            <a:chOff x="2191462" y="374153"/>
            <a:chExt cx="421073" cy="492576"/>
          </a:xfrm>
        </p:grpSpPr>
        <p:sp>
          <p:nvSpPr>
            <p:cNvPr id="23" name="Стрелка вправо 22"/>
            <p:cNvSpPr/>
            <p:nvPr/>
          </p:nvSpPr>
          <p:spPr>
            <a:xfrm>
              <a:off x="2191462" y="374153"/>
              <a:ext cx="421073" cy="49257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трелка вправо 4"/>
            <p:cNvSpPr/>
            <p:nvPr/>
          </p:nvSpPr>
          <p:spPr>
            <a:xfrm>
              <a:off x="2191462" y="472668"/>
              <a:ext cx="294751" cy="2955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/>
            </a:p>
          </p:txBody>
        </p:sp>
      </p:grp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150122"/>
              </p:ext>
            </p:extLst>
          </p:nvPr>
        </p:nvGraphicFramePr>
        <p:xfrm>
          <a:off x="4587984" y="4743972"/>
          <a:ext cx="2529513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9513">
                  <a:extLst>
                    <a:ext uri="{9D8B030D-6E8A-4147-A177-3AD203B41FA5}">
                      <a16:colId xmlns:a16="http://schemas.microsoft.com/office/drawing/2014/main" xmlns="" val="1336003401"/>
                    </a:ext>
                  </a:extLst>
                </a:gridCol>
              </a:tblGrid>
              <a:tr h="122559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A80000"/>
                          </a:solidFill>
                          <a:latin typeface="+mn-lt"/>
                        </a:rPr>
                        <a:t>5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место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среди 125 БПОО РФ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7948999"/>
                  </a:ext>
                </a:extLst>
              </a:tr>
            </a:tbl>
          </a:graphicData>
        </a:graphic>
      </p:graphicFrame>
      <p:pic>
        <p:nvPicPr>
          <p:cNvPr id="2050" name="Picture 2" descr="На Олимпе «Абилимпикса»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413"/>
          <a:stretch/>
        </p:blipFill>
        <p:spPr bwMode="auto">
          <a:xfrm>
            <a:off x="8059554" y="3594417"/>
            <a:ext cx="3676270" cy="2290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730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1129</Words>
  <Application>Microsoft Office PowerPoint</Application>
  <PresentationFormat>Произвольный</PresentationFormat>
  <Paragraphs>220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Максим</cp:lastModifiedBy>
  <cp:revision>39</cp:revision>
  <dcterms:created xsi:type="dcterms:W3CDTF">2021-08-11T07:30:18Z</dcterms:created>
  <dcterms:modified xsi:type="dcterms:W3CDTF">2021-08-18T13:40:52Z</dcterms:modified>
</cp:coreProperties>
</file>